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40" r:id="rId57"/>
    <p:sldId id="312" r:id="rId58"/>
    <p:sldId id="313" r:id="rId59"/>
    <p:sldId id="314" r:id="rId60"/>
    <p:sldId id="315" r:id="rId61"/>
    <p:sldId id="316" r:id="rId62"/>
    <p:sldId id="332" r:id="rId63"/>
    <p:sldId id="333" r:id="rId64"/>
    <p:sldId id="334" r:id="rId65"/>
    <p:sldId id="347" r:id="rId66"/>
    <p:sldId id="335" r:id="rId67"/>
    <p:sldId id="336" r:id="rId68"/>
    <p:sldId id="337" r:id="rId69"/>
    <p:sldId id="338" r:id="rId70"/>
    <p:sldId id="339" r:id="rId71"/>
    <p:sldId id="341" r:id="rId72"/>
    <p:sldId id="342" r:id="rId73"/>
    <p:sldId id="348" r:id="rId74"/>
    <p:sldId id="343" r:id="rId75"/>
    <p:sldId id="344" r:id="rId76"/>
    <p:sldId id="345" r:id="rId77"/>
    <p:sldId id="34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Lst>
  <p:sldSz cx="13004800" cy="7302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lvl1pPr>
    <a:lvl2pPr marL="0" marR="0" indent="34290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lvl2pPr>
    <a:lvl3pPr marL="0" marR="0" indent="68580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lvl3pPr>
    <a:lvl4pPr marL="0" marR="0" indent="102870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lvl4pPr>
    <a:lvl5pPr marL="0" marR="0" indent="137160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lvl5pPr>
    <a:lvl6pPr marL="0" marR="0" indent="171450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lvl6pPr>
    <a:lvl7pPr marL="0" marR="0" indent="205740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lvl7pPr>
    <a:lvl8pPr marL="0" marR="0" indent="240030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lvl8pPr>
    <a:lvl9pPr marL="0" marR="0" indent="274320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EAF4"/>
          </a:solidFill>
        </a:fill>
      </a:tcStyle>
    </a:wholeTbl>
    <a:band2H>
      <a:tcTxStyle/>
      <a:tcStyle>
        <a:tcBdr/>
        <a:fill>
          <a:solidFill>
            <a:srgbClr val="F1F5FA"/>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35" autoAdjust="0"/>
  </p:normalViewPr>
  <p:slideViewPr>
    <p:cSldViewPr snapToGrid="0" snapToObjects="1">
      <p:cViewPr varScale="1">
        <p:scale>
          <a:sx n="78" d="100"/>
          <a:sy n="78" d="100"/>
        </p:scale>
        <p:origin x="-688" y="-104"/>
      </p:cViewPr>
      <p:guideLst>
        <p:guide orient="horz" pos="2300"/>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interSettings" Target="printerSettings/printerSettings1.bin"/><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537238"/>
          <c:y val="0.0454757"/>
          <c:w val="0.926387"/>
          <c:h val="0.705536"/>
        </c:manualLayout>
      </c:layout>
      <c:lineChart>
        <c:grouping val="standard"/>
        <c:varyColors val="0"/>
        <c:ser>
          <c:idx val="0"/>
          <c:order val="0"/>
          <c:tx>
            <c:strRef>
              <c:f>Sheet1!$A$2</c:f>
              <c:strCache>
                <c:ptCount val="1"/>
                <c:pt idx="0">
                  <c:v>Untitled 1</c:v>
                </c:pt>
              </c:strCache>
            </c:strRef>
          </c:tx>
          <c:spPr>
            <a:ln w="152400" cap="flat">
              <a:solidFill>
                <a:srgbClr val="F33A4B"/>
              </a:solidFill>
              <a:prstDash val="solid"/>
              <a:round/>
            </a:ln>
            <a:effectLst/>
          </c:spPr>
          <c:marker>
            <c:symbol val="none"/>
          </c:marker>
          <c:cat>
            <c:strRef>
              <c:f>Sheet1!$B$1:$E$1</c:f>
              <c:strCache>
                <c:ptCount val="4"/>
                <c:pt idx="0">
                  <c:v>2007</c:v>
                </c:pt>
                <c:pt idx="1">
                  <c:v>2008</c:v>
                </c:pt>
                <c:pt idx="2">
                  <c:v>2009</c:v>
                </c:pt>
                <c:pt idx="3">
                  <c:v>2010</c:v>
                </c:pt>
              </c:strCache>
            </c:strRef>
          </c:cat>
          <c:val>
            <c:numRef>
              <c:f>Sheet1!$B$2:$E$2</c:f>
              <c:numCache>
                <c:formatCode>General</c:formatCode>
                <c:ptCount val="4"/>
                <c:pt idx="0">
                  <c:v>17.0</c:v>
                </c:pt>
                <c:pt idx="1">
                  <c:v>26.0</c:v>
                </c:pt>
                <c:pt idx="2">
                  <c:v>53.0</c:v>
                </c:pt>
                <c:pt idx="3">
                  <c:v>96.0</c:v>
                </c:pt>
              </c:numCache>
            </c:numRef>
          </c:val>
          <c:smooth val="0"/>
        </c:ser>
        <c:ser>
          <c:idx val="1"/>
          <c:order val="1"/>
          <c:tx>
            <c:strRef>
              <c:f>Sheet1!$A$3</c:f>
              <c:strCache>
                <c:ptCount val="1"/>
                <c:pt idx="0">
                  <c:v>Untitled 2</c:v>
                </c:pt>
              </c:strCache>
            </c:strRef>
          </c:tx>
          <c:spPr>
            <a:ln w="152400" cap="flat">
              <a:solidFill>
                <a:srgbClr val="7A1744"/>
              </a:solidFill>
              <a:prstDash val="solid"/>
              <a:round/>
            </a:ln>
            <a:effectLst/>
          </c:spPr>
          <c:marker>
            <c:symbol val="none"/>
          </c:marker>
          <c:cat>
            <c:strRef>
              <c:f>Sheet1!$B$1:$E$1</c:f>
              <c:strCache>
                <c:ptCount val="4"/>
                <c:pt idx="0">
                  <c:v>2007</c:v>
                </c:pt>
                <c:pt idx="1">
                  <c:v>2008</c:v>
                </c:pt>
                <c:pt idx="2">
                  <c:v>2009</c:v>
                </c:pt>
                <c:pt idx="3">
                  <c:v>2010</c:v>
                </c:pt>
              </c:strCache>
            </c:strRef>
          </c:cat>
          <c:val>
            <c:numRef>
              <c:f>Sheet1!$B$3:$E$3</c:f>
              <c:numCache>
                <c:formatCode>General</c:formatCode>
                <c:ptCount val="4"/>
                <c:pt idx="0">
                  <c:v>55.0</c:v>
                </c:pt>
                <c:pt idx="1">
                  <c:v>43.0</c:v>
                </c:pt>
                <c:pt idx="2">
                  <c:v>70.0</c:v>
                </c:pt>
                <c:pt idx="3">
                  <c:v>58.0</c:v>
                </c:pt>
              </c:numCache>
            </c:numRef>
          </c:val>
          <c:smooth val="0"/>
        </c:ser>
        <c:ser>
          <c:idx val="2"/>
          <c:order val="2"/>
          <c:tx>
            <c:strRef>
              <c:f>Sheet1!$A$4</c:f>
              <c:strCache>
                <c:ptCount val="1"/>
                <c:pt idx="0">
                  <c:v>Untitled 3</c:v>
                </c:pt>
              </c:strCache>
            </c:strRef>
          </c:tx>
          <c:spPr>
            <a:ln w="152400" cap="flat">
              <a:solidFill>
                <a:srgbClr val="FFDC00"/>
              </a:solidFill>
              <a:prstDash val="solid"/>
              <a:round/>
            </a:ln>
            <a:effectLst/>
          </c:spPr>
          <c:marker>
            <c:symbol val="none"/>
          </c:marker>
          <c:cat>
            <c:strRef>
              <c:f>Sheet1!$B$1:$E$1</c:f>
              <c:strCache>
                <c:ptCount val="4"/>
                <c:pt idx="0">
                  <c:v>2007</c:v>
                </c:pt>
                <c:pt idx="1">
                  <c:v>2008</c:v>
                </c:pt>
                <c:pt idx="2">
                  <c:v>2009</c:v>
                </c:pt>
                <c:pt idx="3">
                  <c:v>2010</c:v>
                </c:pt>
              </c:strCache>
            </c:strRef>
          </c:cat>
          <c:val>
            <c:numRef>
              <c:f>Sheet1!$B$4:$E$4</c:f>
              <c:numCache>
                <c:formatCode>General</c:formatCode>
                <c:ptCount val="4"/>
                <c:pt idx="0">
                  <c:v>20.0</c:v>
                </c:pt>
                <c:pt idx="1">
                  <c:v>16.0</c:v>
                </c:pt>
                <c:pt idx="2">
                  <c:v>40.0</c:v>
                </c:pt>
                <c:pt idx="3">
                  <c:v>57.0</c:v>
                </c:pt>
              </c:numCache>
            </c:numRef>
          </c:val>
          <c:smooth val="0"/>
        </c:ser>
        <c:ser>
          <c:idx val="3"/>
          <c:order val="3"/>
          <c:tx>
            <c:strRef>
              <c:f>Sheet1!$A$5</c:f>
              <c:strCache>
                <c:ptCount val="1"/>
                <c:pt idx="0">
                  <c:v>Untitled 4</c:v>
                </c:pt>
              </c:strCache>
            </c:strRef>
          </c:tx>
          <c:spPr>
            <a:ln w="152400" cap="flat">
              <a:solidFill>
                <a:srgbClr val="1ECBC8"/>
              </a:solidFill>
              <a:prstDash val="solid"/>
              <a:round/>
            </a:ln>
            <a:effectLst/>
          </c:spPr>
          <c:marker>
            <c:symbol val="none"/>
          </c:marker>
          <c:cat>
            <c:strRef>
              <c:f>Sheet1!$B$1:$E$1</c:f>
              <c:strCache>
                <c:ptCount val="4"/>
                <c:pt idx="0">
                  <c:v>2007</c:v>
                </c:pt>
                <c:pt idx="1">
                  <c:v>2008</c:v>
                </c:pt>
                <c:pt idx="2">
                  <c:v>2009</c:v>
                </c:pt>
                <c:pt idx="3">
                  <c:v>2010</c:v>
                </c:pt>
              </c:strCache>
            </c:strRef>
          </c:cat>
          <c:val>
            <c:numRef>
              <c:f>Sheet1!$B$5:$E$5</c:f>
              <c:numCache>
                <c:formatCode>General</c:formatCode>
                <c:ptCount val="4"/>
                <c:pt idx="0">
                  <c:v>24.0</c:v>
                </c:pt>
                <c:pt idx="1">
                  <c:v>12.0</c:v>
                </c:pt>
                <c:pt idx="2">
                  <c:v>16.0</c:v>
                </c:pt>
                <c:pt idx="3">
                  <c:v>3.0</c:v>
                </c:pt>
              </c:numCache>
            </c:numRef>
          </c:val>
          <c:smooth val="0"/>
        </c:ser>
        <c:ser>
          <c:idx val="4"/>
          <c:order val="4"/>
          <c:tx>
            <c:strRef>
              <c:f>Sheet1!$A$6</c:f>
              <c:strCache>
                <c:ptCount val="1"/>
                <c:pt idx="0">
                  <c:v>Untitled 5</c:v>
                </c:pt>
              </c:strCache>
            </c:strRef>
          </c:tx>
          <c:spPr>
            <a:ln w="152400" cap="flat">
              <a:solidFill>
                <a:srgbClr val="87E9DB"/>
              </a:solidFill>
              <a:prstDash val="solid"/>
              <a:round/>
            </a:ln>
            <a:effectLst/>
          </c:spPr>
          <c:marker>
            <c:symbol val="none"/>
          </c:marker>
          <c:cat>
            <c:strRef>
              <c:f>Sheet1!$B$1:$E$1</c:f>
              <c:strCache>
                <c:ptCount val="4"/>
                <c:pt idx="0">
                  <c:v>2007</c:v>
                </c:pt>
                <c:pt idx="1">
                  <c:v>2008</c:v>
                </c:pt>
                <c:pt idx="2">
                  <c:v>2009</c:v>
                </c:pt>
                <c:pt idx="3">
                  <c:v>2010</c:v>
                </c:pt>
              </c:strCache>
            </c:strRef>
          </c:cat>
          <c:val>
            <c:numRef>
              <c:f>Sheet1!$B$6:$E$6</c:f>
              <c:numCache>
                <c:formatCode>General</c:formatCode>
                <c:ptCount val="4"/>
                <c:pt idx="0">
                  <c:v>5.0</c:v>
                </c:pt>
                <c:pt idx="1">
                  <c:v>20.0</c:v>
                </c:pt>
                <c:pt idx="2">
                  <c:v>26.0</c:v>
                </c:pt>
                <c:pt idx="3">
                  <c:v>40.0</c:v>
                </c:pt>
              </c:numCache>
            </c:numRef>
          </c:val>
          <c:smooth val="0"/>
        </c:ser>
        <c:ser>
          <c:idx val="5"/>
          <c:order val="5"/>
          <c:tx>
            <c:strRef>
              <c:f>Sheet1!$A$7</c:f>
              <c:strCache>
                <c:ptCount val="1"/>
                <c:pt idx="0">
                  <c:v>Untitled 6</c:v>
                </c:pt>
              </c:strCache>
            </c:strRef>
          </c:tx>
          <c:spPr>
            <a:ln w="152400" cap="flat">
              <a:solidFill>
                <a:srgbClr val="FFB0C3"/>
              </a:solidFill>
              <a:prstDash val="solid"/>
              <a:round/>
            </a:ln>
            <a:effectLst/>
          </c:spPr>
          <c:marker>
            <c:symbol val="none"/>
          </c:marker>
          <c:cat>
            <c:strRef>
              <c:f>Sheet1!$B$1:$E$1</c:f>
              <c:strCache>
                <c:ptCount val="4"/>
                <c:pt idx="0">
                  <c:v>2007</c:v>
                </c:pt>
                <c:pt idx="1">
                  <c:v>2008</c:v>
                </c:pt>
                <c:pt idx="2">
                  <c:v>2009</c:v>
                </c:pt>
                <c:pt idx="3">
                  <c:v>2010</c:v>
                </c:pt>
              </c:strCache>
            </c:strRef>
          </c:cat>
          <c:val>
            <c:numRef>
              <c:f>Sheet1!$B$7:$E$7</c:f>
              <c:numCache>
                <c:formatCode>General</c:formatCode>
                <c:ptCount val="4"/>
                <c:pt idx="0">
                  <c:v>30.0</c:v>
                </c:pt>
                <c:pt idx="1">
                  <c:v>11.0</c:v>
                </c:pt>
                <c:pt idx="2">
                  <c:v>60.0</c:v>
                </c:pt>
                <c:pt idx="3">
                  <c:v>80.0</c:v>
                </c:pt>
              </c:numCache>
            </c:numRef>
          </c:val>
          <c:smooth val="0"/>
        </c:ser>
        <c:dLbls>
          <c:showLegendKey val="0"/>
          <c:showVal val="0"/>
          <c:showCatName val="0"/>
          <c:showSerName val="0"/>
          <c:showPercent val="0"/>
          <c:showBubbleSize val="0"/>
        </c:dLbls>
        <c:marker val="1"/>
        <c:smooth val="0"/>
        <c:axId val="2114136600"/>
        <c:axId val="2114140168"/>
      </c:lineChart>
      <c:catAx>
        <c:axId val="2114136600"/>
        <c:scaling>
          <c:orientation val="minMax"/>
        </c:scaling>
        <c:delete val="0"/>
        <c:axPos val="b"/>
        <c:numFmt formatCode="General" sourceLinked="0"/>
        <c:majorTickMark val="out"/>
        <c:minorTickMark val="none"/>
        <c:tickLblPos val="low"/>
        <c:spPr>
          <a:ln w="6350" cap="flat">
            <a:solidFill>
              <a:srgbClr val="000000"/>
            </a:solidFill>
            <a:prstDash val="solid"/>
            <a:round/>
          </a:ln>
        </c:spPr>
        <c:txPr>
          <a:bodyPr rot="0"/>
          <a:lstStyle/>
          <a:p>
            <a:pPr>
              <a:defRPr sz="1400" b="0" i="0" u="none" strike="noStrike">
                <a:solidFill>
                  <a:srgbClr val="000000"/>
                </a:solidFill>
                <a:latin typeface="PFDinTextCompPro-Bold"/>
              </a:defRPr>
            </a:pPr>
            <a:endParaRPr lang="en-US"/>
          </a:p>
        </c:txPr>
        <c:crossAx val="2114140168"/>
        <c:crosses val="autoZero"/>
        <c:auto val="1"/>
        <c:lblAlgn val="ctr"/>
        <c:lblOffset val="100"/>
        <c:noMultiLvlLbl val="1"/>
      </c:catAx>
      <c:valAx>
        <c:axId val="2114140168"/>
        <c:scaling>
          <c:orientation val="minMax"/>
        </c:scaling>
        <c:delete val="0"/>
        <c:axPos val="l"/>
        <c:majorGridlines>
          <c:spPr>
            <a:ln w="6350" cap="flat">
              <a:solidFill>
                <a:srgbClr val="000000"/>
              </a:solidFill>
              <a:custDash>
                <a:ds d="100000" sp="200000"/>
              </a:custDash>
              <a:round/>
            </a:ln>
          </c:spPr>
        </c:majorGridlines>
        <c:numFmt formatCode="0" sourceLinked="0"/>
        <c:majorTickMark val="out"/>
        <c:minorTickMark val="none"/>
        <c:tickLblPos val="nextTo"/>
        <c:spPr>
          <a:ln w="6350" cap="flat">
            <a:solidFill>
              <a:srgbClr val="000000"/>
            </a:solidFill>
            <a:prstDash val="solid"/>
            <a:round/>
          </a:ln>
        </c:spPr>
        <c:txPr>
          <a:bodyPr rot="0"/>
          <a:lstStyle/>
          <a:p>
            <a:pPr>
              <a:defRPr sz="1200" b="0" i="0" u="none" strike="noStrike">
                <a:solidFill>
                  <a:srgbClr val="000000"/>
                </a:solidFill>
                <a:latin typeface="News706BT-RomanC"/>
              </a:defRPr>
            </a:pPr>
            <a:endParaRPr lang="en-US"/>
          </a:p>
        </c:txPr>
        <c:crossAx val="2114136600"/>
        <c:crosses val="autoZero"/>
        <c:crossBetween val="midCat"/>
        <c:majorUnit val="25.0"/>
        <c:minorUnit val="12.5"/>
      </c:valAx>
      <c:spPr>
        <a:solidFill>
          <a:srgbClr val="FFFFFF"/>
        </a:solidFill>
        <a:ln w="12700" cap="flat">
          <a:noFill/>
          <a:miter lim="400000"/>
        </a:ln>
        <a:effectLst/>
      </c:spPr>
    </c:plotArea>
    <c:legend>
      <c:legendPos val="b"/>
      <c:layout>
        <c:manualLayout>
          <c:xMode val="edge"/>
          <c:yMode val="edge"/>
          <c:x val="0.291131"/>
          <c:y val="0.926646"/>
          <c:w val="0.43663"/>
          <c:h val="0.0733535"/>
        </c:manualLayout>
      </c:layout>
      <c:overlay val="1"/>
      <c:spPr>
        <a:noFill/>
        <a:ln w="9525" cap="flat">
          <a:noFill/>
          <a:round/>
        </a:ln>
        <a:effectLst/>
      </c:spPr>
      <c:txPr>
        <a:bodyPr rot="0"/>
        <a:lstStyle/>
        <a:p>
          <a:pPr>
            <a:defRPr sz="1000" b="0" i="0" u="none" strike="noStrike">
              <a:solidFill>
                <a:srgbClr val="000000"/>
              </a:solidFill>
              <a:latin typeface="News706BT-RomanC"/>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729627"/>
        </c:manualLayout>
      </c:layout>
      <c:pieChart>
        <c:varyColors val="0"/>
        <c:ser>
          <c:idx val="0"/>
          <c:order val="0"/>
          <c:tx>
            <c:strRef>
              <c:f>Sheet1!$A$2</c:f>
              <c:strCache>
                <c:ptCount val="1"/>
                <c:pt idx="0">
                  <c:v>Region 1</c:v>
                </c:pt>
              </c:strCache>
            </c:strRef>
          </c:tx>
          <c:spPr>
            <a:solidFill>
              <a:srgbClr val="7A1744"/>
            </a:solidFill>
            <a:ln w="9525" cap="flat">
              <a:noFill/>
              <a:round/>
            </a:ln>
            <a:effectLst/>
          </c:spPr>
          <c:dPt>
            <c:idx val="0"/>
            <c:bubble3D val="0"/>
          </c:dPt>
          <c:dPt>
            <c:idx val="1"/>
            <c:bubble3D val="0"/>
            <c:spPr>
              <a:solidFill>
                <a:srgbClr val="F33A4B"/>
              </a:solidFill>
              <a:ln w="9525" cap="flat">
                <a:noFill/>
                <a:round/>
              </a:ln>
              <a:effectLst/>
            </c:spPr>
          </c:dPt>
          <c:dPt>
            <c:idx val="2"/>
            <c:bubble3D val="0"/>
            <c:spPr>
              <a:solidFill>
                <a:srgbClr val="FFB0C3"/>
              </a:solidFill>
              <a:ln w="9525" cap="flat">
                <a:noFill/>
                <a:round/>
              </a:ln>
              <a:effectLst/>
            </c:spPr>
          </c:dPt>
          <c:dPt>
            <c:idx val="3"/>
            <c:bubble3D val="0"/>
            <c:spPr>
              <a:solidFill>
                <a:srgbClr val="FFDC00"/>
              </a:solidFill>
              <a:ln w="9525" cap="flat">
                <a:noFill/>
                <a:round/>
              </a:ln>
              <a:effectLst/>
            </c:spPr>
          </c:dPt>
          <c:dPt>
            <c:idx val="4"/>
            <c:bubble3D val="0"/>
            <c:spPr>
              <a:solidFill>
                <a:srgbClr val="87E9DB"/>
              </a:solidFill>
              <a:ln w="9525" cap="flat">
                <a:noFill/>
                <a:round/>
              </a:ln>
              <a:effectLst/>
            </c:spPr>
          </c:dPt>
          <c:dPt>
            <c:idx val="5"/>
            <c:bubble3D val="0"/>
            <c:spPr>
              <a:solidFill>
                <a:srgbClr val="1ECBC8"/>
              </a:solidFill>
              <a:ln w="9525" cap="flat">
                <a:noFill/>
                <a:round/>
              </a:ln>
              <a:effectLst/>
            </c:spPr>
          </c:dPt>
          <c:dLbls>
            <c:dLbl>
              <c:idx val="1"/>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dLbl>
              <c:idx val="2"/>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dLbl>
              <c:idx val="3"/>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dLbl>
              <c:idx val="4"/>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dLbl>
              <c:idx val="5"/>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numFmt formatCode="0%" sourceLinked="0"/>
            <c:txPr>
              <a:bodyPr/>
              <a:lstStyle/>
              <a:p>
                <a:pPr>
                  <a:defRPr sz="1400" b="0" i="0" u="none" strike="noStrike">
                    <a:solidFill>
                      <a:srgbClr val="FFFFFF"/>
                    </a:solidFill>
                    <a:effectLst>
                      <a:outerShdw blurRad="190500" dist="25400" dir="5400000" algn="tl">
                        <a:srgbClr val="000000">
                          <a:alpha val="50000"/>
                        </a:srgbClr>
                      </a:outerShdw>
                    </a:effectLst>
                    <a:latin typeface="PFDinTextCompPro-Bold"/>
                  </a:defRPr>
                </a:pPr>
                <a:endParaRPr lang="en-US"/>
              </a:p>
            </c:txPr>
            <c:dLblPos val="ctr"/>
            <c:showLegendKey val="0"/>
            <c:showVal val="0"/>
            <c:showCatName val="0"/>
            <c:showSerName val="0"/>
            <c:showPercent val="1"/>
            <c:showBubbleSize val="0"/>
            <c:showLeaderLines val="0"/>
          </c:dLbls>
          <c:cat>
            <c:strRef>
              <c:f>Sheet1!$B$1:$G$1</c:f>
              <c:strCache>
                <c:ptCount val="6"/>
                <c:pt idx="0">
                  <c:v>Untitled 1</c:v>
                </c:pt>
                <c:pt idx="1">
                  <c:v>Untitled 2</c:v>
                </c:pt>
                <c:pt idx="2">
                  <c:v>Untitled 3</c:v>
                </c:pt>
                <c:pt idx="3">
                  <c:v>Untitled 4</c:v>
                </c:pt>
                <c:pt idx="4">
                  <c:v>Untitled 5</c:v>
                </c:pt>
                <c:pt idx="5">
                  <c:v>Untitled 6</c:v>
                </c:pt>
              </c:strCache>
            </c:strRef>
          </c:cat>
          <c:val>
            <c:numRef>
              <c:f>Sheet1!$B$2:$G$2</c:f>
              <c:numCache>
                <c:formatCode>General</c:formatCode>
                <c:ptCount val="6"/>
                <c:pt idx="0">
                  <c:v>91.0</c:v>
                </c:pt>
                <c:pt idx="1">
                  <c:v>76.0</c:v>
                </c:pt>
                <c:pt idx="2">
                  <c:v>28.0</c:v>
                </c:pt>
                <c:pt idx="3">
                  <c:v>26.0</c:v>
                </c:pt>
                <c:pt idx="4">
                  <c:v>21.0</c:v>
                </c:pt>
                <c:pt idx="5">
                  <c:v>18.0</c:v>
                </c:pt>
              </c:numCache>
            </c:numRef>
          </c:val>
        </c:ser>
        <c:dLbls>
          <c:showLegendKey val="0"/>
          <c:showVal val="0"/>
          <c:showCatName val="0"/>
          <c:showSerName val="0"/>
          <c:showPercent val="0"/>
          <c:showBubbleSize val="0"/>
          <c:showLeaderLines val="0"/>
        </c:dLbls>
        <c:firstSliceAng val="0"/>
      </c:pieChart>
      <c:spPr>
        <a:solidFill>
          <a:srgbClr val="FFFFFF"/>
        </a:solidFill>
        <a:ln w="12700" cap="flat">
          <a:noFill/>
          <a:miter lim="400000"/>
        </a:ln>
        <a:effectLst/>
      </c:spPr>
    </c:plotArea>
    <c:legend>
      <c:legendPos val="b"/>
      <c:layout>
        <c:manualLayout>
          <c:xMode val="edge"/>
          <c:yMode val="edge"/>
          <c:x val="0.0282611"/>
          <c:y val="0.92187"/>
          <c:w val="0.956522"/>
          <c:h val="0.0781298"/>
        </c:manualLayout>
      </c:layout>
      <c:overlay val="1"/>
      <c:spPr>
        <a:noFill/>
        <a:ln w="9525" cap="flat">
          <a:noFill/>
          <a:round/>
        </a:ln>
        <a:effectLst/>
      </c:spPr>
      <c:txPr>
        <a:bodyPr rot="0"/>
        <a:lstStyle/>
        <a:p>
          <a:pPr>
            <a:defRPr sz="1000" b="0" i="0" u="none" strike="noStrike">
              <a:solidFill>
                <a:srgbClr val="000000"/>
              </a:solidFill>
              <a:latin typeface="News706BT-RomanC"/>
            </a:defRPr>
          </a:pPr>
          <a:endParaRPr lang="en-US"/>
        </a:p>
      </c:txPr>
    </c:legend>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535443"/>
          <c:y val="0.0455439"/>
          <c:w val="0.941456"/>
          <c:h val="0.706612"/>
        </c:manualLayout>
      </c:layout>
      <c:barChart>
        <c:barDir val="col"/>
        <c:grouping val="stacked"/>
        <c:varyColors val="0"/>
        <c:ser>
          <c:idx val="0"/>
          <c:order val="0"/>
          <c:tx>
            <c:strRef>
              <c:f>Sheet1!$A$2</c:f>
              <c:strCache>
                <c:ptCount val="1"/>
                <c:pt idx="0">
                  <c:v>Untitled 1</c:v>
                </c:pt>
              </c:strCache>
            </c:strRef>
          </c:tx>
          <c:spPr>
            <a:solidFill>
              <a:srgbClr val="7A1744"/>
            </a:solidFill>
            <a:ln w="9525" cap="flat">
              <a:noFill/>
              <a:round/>
            </a:ln>
            <a:effectLst/>
          </c:spPr>
          <c:invertIfNegative val="0"/>
          <c:cat>
            <c:strRef>
              <c:f>Sheet1!$B$1:$E$1</c:f>
              <c:strCache>
                <c:ptCount val="4"/>
                <c:pt idx="0">
                  <c:v>2007</c:v>
                </c:pt>
                <c:pt idx="1">
                  <c:v>2008</c:v>
                </c:pt>
                <c:pt idx="2">
                  <c:v>2009</c:v>
                </c:pt>
                <c:pt idx="3">
                  <c:v>2010</c:v>
                </c:pt>
              </c:strCache>
            </c:strRef>
          </c:cat>
          <c:val>
            <c:numRef>
              <c:f>Sheet1!$B$2:$E$2</c:f>
              <c:numCache>
                <c:formatCode>General</c:formatCode>
                <c:ptCount val="4"/>
                <c:pt idx="0">
                  <c:v>17.0</c:v>
                </c:pt>
                <c:pt idx="1">
                  <c:v>26.0</c:v>
                </c:pt>
                <c:pt idx="2">
                  <c:v>53.0</c:v>
                </c:pt>
                <c:pt idx="3">
                  <c:v>96.0</c:v>
                </c:pt>
              </c:numCache>
            </c:numRef>
          </c:val>
        </c:ser>
        <c:ser>
          <c:idx val="1"/>
          <c:order val="1"/>
          <c:tx>
            <c:strRef>
              <c:f>Sheet1!$A$3</c:f>
              <c:strCache>
                <c:ptCount val="1"/>
                <c:pt idx="0">
                  <c:v>Untitled 2</c:v>
                </c:pt>
              </c:strCache>
            </c:strRef>
          </c:tx>
          <c:spPr>
            <a:solidFill>
              <a:srgbClr val="F33A4B"/>
            </a:solidFill>
            <a:ln w="9525" cap="flat">
              <a:noFill/>
              <a:round/>
            </a:ln>
            <a:effectLst/>
          </c:spPr>
          <c:invertIfNegative val="0"/>
          <c:cat>
            <c:strRef>
              <c:f>Sheet1!$B$1:$E$1</c:f>
              <c:strCache>
                <c:ptCount val="4"/>
                <c:pt idx="0">
                  <c:v>2007</c:v>
                </c:pt>
                <c:pt idx="1">
                  <c:v>2008</c:v>
                </c:pt>
                <c:pt idx="2">
                  <c:v>2009</c:v>
                </c:pt>
                <c:pt idx="3">
                  <c:v>2010</c:v>
                </c:pt>
              </c:strCache>
            </c:strRef>
          </c:cat>
          <c:val>
            <c:numRef>
              <c:f>Sheet1!$B$3:$E$3</c:f>
              <c:numCache>
                <c:formatCode>General</c:formatCode>
                <c:ptCount val="4"/>
                <c:pt idx="0">
                  <c:v>55.0</c:v>
                </c:pt>
                <c:pt idx="1">
                  <c:v>43.0</c:v>
                </c:pt>
                <c:pt idx="2">
                  <c:v>70.0</c:v>
                </c:pt>
                <c:pt idx="3">
                  <c:v>58.0</c:v>
                </c:pt>
              </c:numCache>
            </c:numRef>
          </c:val>
        </c:ser>
        <c:ser>
          <c:idx val="2"/>
          <c:order val="2"/>
          <c:tx>
            <c:strRef>
              <c:f>Sheet1!$A$4</c:f>
              <c:strCache>
                <c:ptCount val="1"/>
                <c:pt idx="0">
                  <c:v>Untitled 3</c:v>
                </c:pt>
              </c:strCache>
            </c:strRef>
          </c:tx>
          <c:spPr>
            <a:solidFill>
              <a:srgbClr val="FFB0C3"/>
            </a:solidFill>
            <a:ln w="9525" cap="flat">
              <a:noFill/>
              <a:round/>
            </a:ln>
            <a:effectLst/>
          </c:spPr>
          <c:invertIfNegative val="0"/>
          <c:cat>
            <c:strRef>
              <c:f>Sheet1!$B$1:$E$1</c:f>
              <c:strCache>
                <c:ptCount val="4"/>
                <c:pt idx="0">
                  <c:v>2007</c:v>
                </c:pt>
                <c:pt idx="1">
                  <c:v>2008</c:v>
                </c:pt>
                <c:pt idx="2">
                  <c:v>2009</c:v>
                </c:pt>
                <c:pt idx="3">
                  <c:v>2010</c:v>
                </c:pt>
              </c:strCache>
            </c:strRef>
          </c:cat>
          <c:val>
            <c:numRef>
              <c:f>Sheet1!$B$4:$E$4</c:f>
              <c:numCache>
                <c:formatCode>General</c:formatCode>
                <c:ptCount val="4"/>
                <c:pt idx="0">
                  <c:v>20.0</c:v>
                </c:pt>
                <c:pt idx="1">
                  <c:v>16.0</c:v>
                </c:pt>
                <c:pt idx="2">
                  <c:v>40.0</c:v>
                </c:pt>
                <c:pt idx="3">
                  <c:v>57.0</c:v>
                </c:pt>
              </c:numCache>
            </c:numRef>
          </c:val>
        </c:ser>
        <c:ser>
          <c:idx val="3"/>
          <c:order val="3"/>
          <c:tx>
            <c:strRef>
              <c:f>Sheet1!$A$5</c:f>
              <c:strCache>
                <c:ptCount val="1"/>
                <c:pt idx="0">
                  <c:v>Untitled 4</c:v>
                </c:pt>
              </c:strCache>
            </c:strRef>
          </c:tx>
          <c:spPr>
            <a:solidFill>
              <a:srgbClr val="FFDC00"/>
            </a:solidFill>
            <a:ln w="9525" cap="flat">
              <a:noFill/>
              <a:round/>
            </a:ln>
            <a:effectLst/>
          </c:spPr>
          <c:invertIfNegative val="0"/>
          <c:cat>
            <c:strRef>
              <c:f>Sheet1!$B$1:$E$1</c:f>
              <c:strCache>
                <c:ptCount val="4"/>
                <c:pt idx="0">
                  <c:v>2007</c:v>
                </c:pt>
                <c:pt idx="1">
                  <c:v>2008</c:v>
                </c:pt>
                <c:pt idx="2">
                  <c:v>2009</c:v>
                </c:pt>
                <c:pt idx="3">
                  <c:v>2010</c:v>
                </c:pt>
              </c:strCache>
            </c:strRef>
          </c:cat>
          <c:val>
            <c:numRef>
              <c:f>Sheet1!$B$5:$E$5</c:f>
              <c:numCache>
                <c:formatCode>General</c:formatCode>
                <c:ptCount val="4"/>
                <c:pt idx="0">
                  <c:v>24.0</c:v>
                </c:pt>
                <c:pt idx="1">
                  <c:v>12.0</c:v>
                </c:pt>
                <c:pt idx="2">
                  <c:v>16.0</c:v>
                </c:pt>
                <c:pt idx="3">
                  <c:v>3.0</c:v>
                </c:pt>
              </c:numCache>
            </c:numRef>
          </c:val>
        </c:ser>
        <c:ser>
          <c:idx val="4"/>
          <c:order val="4"/>
          <c:tx>
            <c:strRef>
              <c:f>Sheet1!$A$6</c:f>
              <c:strCache>
                <c:ptCount val="1"/>
                <c:pt idx="0">
                  <c:v>Untitled 5</c:v>
                </c:pt>
              </c:strCache>
            </c:strRef>
          </c:tx>
          <c:spPr>
            <a:solidFill>
              <a:srgbClr val="87E9DB"/>
            </a:solidFill>
            <a:ln w="9525" cap="flat">
              <a:noFill/>
              <a:round/>
            </a:ln>
            <a:effectLst/>
          </c:spPr>
          <c:invertIfNegative val="0"/>
          <c:cat>
            <c:strRef>
              <c:f>Sheet1!$B$1:$E$1</c:f>
              <c:strCache>
                <c:ptCount val="4"/>
                <c:pt idx="0">
                  <c:v>2007</c:v>
                </c:pt>
                <c:pt idx="1">
                  <c:v>2008</c:v>
                </c:pt>
                <c:pt idx="2">
                  <c:v>2009</c:v>
                </c:pt>
                <c:pt idx="3">
                  <c:v>2010</c:v>
                </c:pt>
              </c:strCache>
            </c:strRef>
          </c:cat>
          <c:val>
            <c:numRef>
              <c:f>Sheet1!$B$6:$E$6</c:f>
              <c:numCache>
                <c:formatCode>General</c:formatCode>
                <c:ptCount val="4"/>
                <c:pt idx="0">
                  <c:v>5.0</c:v>
                </c:pt>
                <c:pt idx="1">
                  <c:v>20.0</c:v>
                </c:pt>
                <c:pt idx="2">
                  <c:v>26.0</c:v>
                </c:pt>
                <c:pt idx="3">
                  <c:v>40.0</c:v>
                </c:pt>
              </c:numCache>
            </c:numRef>
          </c:val>
        </c:ser>
        <c:ser>
          <c:idx val="5"/>
          <c:order val="5"/>
          <c:tx>
            <c:strRef>
              <c:f>Sheet1!$A$7</c:f>
              <c:strCache>
                <c:ptCount val="1"/>
                <c:pt idx="0">
                  <c:v>Untitled 6</c:v>
                </c:pt>
              </c:strCache>
            </c:strRef>
          </c:tx>
          <c:spPr>
            <a:solidFill>
              <a:srgbClr val="1ECBC8"/>
            </a:solidFill>
            <a:ln w="9525" cap="flat">
              <a:noFill/>
              <a:round/>
            </a:ln>
            <a:effectLst/>
          </c:spPr>
          <c:invertIfNegative val="0"/>
          <c:cat>
            <c:strRef>
              <c:f>Sheet1!$B$1:$E$1</c:f>
              <c:strCache>
                <c:ptCount val="4"/>
                <c:pt idx="0">
                  <c:v>2007</c:v>
                </c:pt>
                <c:pt idx="1">
                  <c:v>2008</c:v>
                </c:pt>
                <c:pt idx="2">
                  <c:v>2009</c:v>
                </c:pt>
                <c:pt idx="3">
                  <c:v>2010</c:v>
                </c:pt>
              </c:strCache>
            </c:strRef>
          </c:cat>
          <c:val>
            <c:numRef>
              <c:f>Sheet1!$B$7:$E$7</c:f>
              <c:numCache>
                <c:formatCode>General</c:formatCode>
                <c:ptCount val="4"/>
                <c:pt idx="0">
                  <c:v>30.0</c:v>
                </c:pt>
                <c:pt idx="1">
                  <c:v>11.0</c:v>
                </c:pt>
                <c:pt idx="2">
                  <c:v>60.0</c:v>
                </c:pt>
                <c:pt idx="3">
                  <c:v>80.0</c:v>
                </c:pt>
              </c:numCache>
            </c:numRef>
          </c:val>
        </c:ser>
        <c:dLbls>
          <c:showLegendKey val="0"/>
          <c:showVal val="0"/>
          <c:showCatName val="0"/>
          <c:showSerName val="0"/>
          <c:showPercent val="0"/>
          <c:showBubbleSize val="0"/>
        </c:dLbls>
        <c:gapWidth val="150"/>
        <c:overlap val="100"/>
        <c:axId val="2080440088"/>
        <c:axId val="2080436504"/>
      </c:barChart>
      <c:catAx>
        <c:axId val="2080440088"/>
        <c:scaling>
          <c:orientation val="minMax"/>
        </c:scaling>
        <c:delete val="0"/>
        <c:axPos val="b"/>
        <c:numFmt formatCode="General" sourceLinked="0"/>
        <c:majorTickMark val="out"/>
        <c:minorTickMark val="none"/>
        <c:tickLblPos val="low"/>
        <c:spPr>
          <a:ln w="6350" cap="flat">
            <a:solidFill>
              <a:srgbClr val="000000"/>
            </a:solidFill>
            <a:prstDash val="solid"/>
            <a:round/>
          </a:ln>
        </c:spPr>
        <c:txPr>
          <a:bodyPr rot="0"/>
          <a:lstStyle/>
          <a:p>
            <a:pPr>
              <a:defRPr sz="1400" b="0" i="0" u="none" strike="noStrike">
                <a:solidFill>
                  <a:srgbClr val="000000"/>
                </a:solidFill>
                <a:latin typeface="PFDinTextCompPro-Bold"/>
              </a:defRPr>
            </a:pPr>
            <a:endParaRPr lang="en-US"/>
          </a:p>
        </c:txPr>
        <c:crossAx val="2080436504"/>
        <c:crosses val="autoZero"/>
        <c:auto val="1"/>
        <c:lblAlgn val="ctr"/>
        <c:lblOffset val="100"/>
        <c:noMultiLvlLbl val="1"/>
      </c:catAx>
      <c:valAx>
        <c:axId val="2080436504"/>
        <c:scaling>
          <c:orientation val="minMax"/>
        </c:scaling>
        <c:delete val="0"/>
        <c:axPos val="l"/>
        <c:majorGridlines>
          <c:spPr>
            <a:ln w="6350" cap="flat">
              <a:solidFill>
                <a:srgbClr val="000000"/>
              </a:solidFill>
              <a:custDash>
                <a:ds d="100000" sp="200000"/>
              </a:custDash>
              <a:round/>
            </a:ln>
          </c:spPr>
        </c:majorGridlines>
        <c:numFmt formatCode="0" sourceLinked="0"/>
        <c:majorTickMark val="out"/>
        <c:minorTickMark val="none"/>
        <c:tickLblPos val="nextTo"/>
        <c:spPr>
          <a:ln w="6350" cap="flat">
            <a:solidFill>
              <a:srgbClr val="000000"/>
            </a:solidFill>
            <a:prstDash val="solid"/>
            <a:round/>
          </a:ln>
        </c:spPr>
        <c:txPr>
          <a:bodyPr rot="0"/>
          <a:lstStyle/>
          <a:p>
            <a:pPr>
              <a:defRPr sz="1200" b="0" i="0" u="none" strike="noStrike">
                <a:solidFill>
                  <a:srgbClr val="000000"/>
                </a:solidFill>
                <a:latin typeface="News706BT-RomanC"/>
              </a:defRPr>
            </a:pPr>
            <a:endParaRPr lang="en-US"/>
          </a:p>
        </c:txPr>
        <c:crossAx val="2080440088"/>
        <c:crosses val="autoZero"/>
        <c:crossBetween val="between"/>
        <c:majorUnit val="100.0"/>
        <c:minorUnit val="50.0"/>
      </c:valAx>
      <c:spPr>
        <a:solidFill>
          <a:srgbClr val="FFFFFF"/>
        </a:solidFill>
        <a:ln w="12700" cap="flat">
          <a:noFill/>
          <a:miter lim="400000"/>
        </a:ln>
        <a:effectLst/>
      </c:spPr>
    </c:plotArea>
    <c:legend>
      <c:legendPos val="b"/>
      <c:layout>
        <c:manualLayout>
          <c:xMode val="edge"/>
          <c:yMode val="edge"/>
          <c:x val="0.331524"/>
          <c:y val="0.926555"/>
          <c:w val="0.387186"/>
          <c:h val="0.0734447"/>
        </c:manualLayout>
      </c:layout>
      <c:overlay val="1"/>
      <c:spPr>
        <a:noFill/>
        <a:ln w="9525" cap="flat">
          <a:noFill/>
          <a:round/>
        </a:ln>
        <a:effectLst/>
      </c:spPr>
      <c:txPr>
        <a:bodyPr rot="0"/>
        <a:lstStyle/>
        <a:p>
          <a:pPr>
            <a:defRPr sz="1000" b="0" i="0" u="none" strike="noStrike">
              <a:solidFill>
                <a:srgbClr val="000000"/>
              </a:solidFill>
              <a:latin typeface="News706BT-RomanC"/>
            </a:defRPr>
          </a:pPr>
          <a:endParaRPr lang="en-US"/>
        </a:p>
      </c:txPr>
    </c:legend>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112229"/>
          <c:y val="0.0454928"/>
          <c:w val="0.846223"/>
          <c:h val="0.705805"/>
        </c:manualLayout>
      </c:layout>
      <c:lineChart>
        <c:grouping val="standard"/>
        <c:varyColors val="0"/>
        <c:ser>
          <c:idx val="0"/>
          <c:order val="0"/>
          <c:tx>
            <c:strRef>
              <c:f>Sheet1!$A$2</c:f>
              <c:strCache>
                <c:ptCount val="1"/>
                <c:pt idx="0">
                  <c:v>Untitled 1</c:v>
                </c:pt>
              </c:strCache>
            </c:strRef>
          </c:tx>
          <c:spPr>
            <a:ln w="152400" cap="flat">
              <a:solidFill>
                <a:srgbClr val="F33A4B"/>
              </a:solidFill>
              <a:prstDash val="solid"/>
              <a:round/>
            </a:ln>
            <a:effectLst/>
          </c:spPr>
          <c:marker>
            <c:symbol val="none"/>
          </c:marker>
          <c:cat>
            <c:strRef>
              <c:f>Sheet1!$B$1:$E$1</c:f>
              <c:strCache>
                <c:ptCount val="4"/>
                <c:pt idx="0">
                  <c:v>2007</c:v>
                </c:pt>
                <c:pt idx="1">
                  <c:v>2008</c:v>
                </c:pt>
                <c:pt idx="2">
                  <c:v>2009</c:v>
                </c:pt>
                <c:pt idx="3">
                  <c:v>2010</c:v>
                </c:pt>
              </c:strCache>
            </c:strRef>
          </c:cat>
          <c:val>
            <c:numRef>
              <c:f>Sheet1!$B$2:$E$2</c:f>
              <c:numCache>
                <c:formatCode>General</c:formatCode>
                <c:ptCount val="4"/>
                <c:pt idx="0">
                  <c:v>17.0</c:v>
                </c:pt>
                <c:pt idx="1">
                  <c:v>26.0</c:v>
                </c:pt>
                <c:pt idx="2">
                  <c:v>53.0</c:v>
                </c:pt>
                <c:pt idx="3">
                  <c:v>96.0</c:v>
                </c:pt>
              </c:numCache>
            </c:numRef>
          </c:val>
          <c:smooth val="0"/>
        </c:ser>
        <c:ser>
          <c:idx val="1"/>
          <c:order val="1"/>
          <c:tx>
            <c:strRef>
              <c:f>Sheet1!$A$3</c:f>
              <c:strCache>
                <c:ptCount val="1"/>
                <c:pt idx="0">
                  <c:v>Untitled 2</c:v>
                </c:pt>
              </c:strCache>
            </c:strRef>
          </c:tx>
          <c:spPr>
            <a:ln w="152400" cap="flat">
              <a:solidFill>
                <a:srgbClr val="7A1744"/>
              </a:solidFill>
              <a:prstDash val="solid"/>
              <a:round/>
            </a:ln>
            <a:effectLst/>
          </c:spPr>
          <c:marker>
            <c:symbol val="none"/>
          </c:marker>
          <c:cat>
            <c:strRef>
              <c:f>Sheet1!$B$1:$E$1</c:f>
              <c:strCache>
                <c:ptCount val="4"/>
                <c:pt idx="0">
                  <c:v>2007</c:v>
                </c:pt>
                <c:pt idx="1">
                  <c:v>2008</c:v>
                </c:pt>
                <c:pt idx="2">
                  <c:v>2009</c:v>
                </c:pt>
                <c:pt idx="3">
                  <c:v>2010</c:v>
                </c:pt>
              </c:strCache>
            </c:strRef>
          </c:cat>
          <c:val>
            <c:numRef>
              <c:f>Sheet1!$B$3:$E$3</c:f>
              <c:numCache>
                <c:formatCode>General</c:formatCode>
                <c:ptCount val="4"/>
                <c:pt idx="0">
                  <c:v>55.0</c:v>
                </c:pt>
                <c:pt idx="1">
                  <c:v>43.0</c:v>
                </c:pt>
                <c:pt idx="2">
                  <c:v>70.0</c:v>
                </c:pt>
                <c:pt idx="3">
                  <c:v>58.0</c:v>
                </c:pt>
              </c:numCache>
            </c:numRef>
          </c:val>
          <c:smooth val="0"/>
        </c:ser>
        <c:ser>
          <c:idx val="2"/>
          <c:order val="2"/>
          <c:tx>
            <c:strRef>
              <c:f>Sheet1!$A$4</c:f>
              <c:strCache>
                <c:ptCount val="1"/>
                <c:pt idx="0">
                  <c:v>Untitled 3</c:v>
                </c:pt>
              </c:strCache>
            </c:strRef>
          </c:tx>
          <c:spPr>
            <a:ln w="152400" cap="flat">
              <a:solidFill>
                <a:srgbClr val="FFDC00"/>
              </a:solidFill>
              <a:prstDash val="solid"/>
              <a:round/>
            </a:ln>
            <a:effectLst/>
          </c:spPr>
          <c:marker>
            <c:symbol val="none"/>
          </c:marker>
          <c:cat>
            <c:strRef>
              <c:f>Sheet1!$B$1:$E$1</c:f>
              <c:strCache>
                <c:ptCount val="4"/>
                <c:pt idx="0">
                  <c:v>2007</c:v>
                </c:pt>
                <c:pt idx="1">
                  <c:v>2008</c:v>
                </c:pt>
                <c:pt idx="2">
                  <c:v>2009</c:v>
                </c:pt>
                <c:pt idx="3">
                  <c:v>2010</c:v>
                </c:pt>
              </c:strCache>
            </c:strRef>
          </c:cat>
          <c:val>
            <c:numRef>
              <c:f>Sheet1!$B$4:$E$4</c:f>
              <c:numCache>
                <c:formatCode>General</c:formatCode>
                <c:ptCount val="4"/>
                <c:pt idx="0">
                  <c:v>20.0</c:v>
                </c:pt>
                <c:pt idx="1">
                  <c:v>16.0</c:v>
                </c:pt>
                <c:pt idx="2">
                  <c:v>40.0</c:v>
                </c:pt>
                <c:pt idx="3">
                  <c:v>57.0</c:v>
                </c:pt>
              </c:numCache>
            </c:numRef>
          </c:val>
          <c:smooth val="0"/>
        </c:ser>
        <c:ser>
          <c:idx val="3"/>
          <c:order val="3"/>
          <c:tx>
            <c:strRef>
              <c:f>Sheet1!$A$5</c:f>
              <c:strCache>
                <c:ptCount val="1"/>
                <c:pt idx="0">
                  <c:v>Untitled 4</c:v>
                </c:pt>
              </c:strCache>
            </c:strRef>
          </c:tx>
          <c:spPr>
            <a:ln w="152400" cap="flat">
              <a:solidFill>
                <a:srgbClr val="1ECBC8"/>
              </a:solidFill>
              <a:prstDash val="solid"/>
              <a:round/>
            </a:ln>
            <a:effectLst/>
          </c:spPr>
          <c:marker>
            <c:symbol val="none"/>
          </c:marker>
          <c:cat>
            <c:strRef>
              <c:f>Sheet1!$B$1:$E$1</c:f>
              <c:strCache>
                <c:ptCount val="4"/>
                <c:pt idx="0">
                  <c:v>2007</c:v>
                </c:pt>
                <c:pt idx="1">
                  <c:v>2008</c:v>
                </c:pt>
                <c:pt idx="2">
                  <c:v>2009</c:v>
                </c:pt>
                <c:pt idx="3">
                  <c:v>2010</c:v>
                </c:pt>
              </c:strCache>
            </c:strRef>
          </c:cat>
          <c:val>
            <c:numRef>
              <c:f>Sheet1!$B$5:$E$5</c:f>
              <c:numCache>
                <c:formatCode>General</c:formatCode>
                <c:ptCount val="4"/>
                <c:pt idx="0">
                  <c:v>24.0</c:v>
                </c:pt>
                <c:pt idx="1">
                  <c:v>12.0</c:v>
                </c:pt>
                <c:pt idx="2">
                  <c:v>16.0</c:v>
                </c:pt>
                <c:pt idx="3">
                  <c:v>3.0</c:v>
                </c:pt>
              </c:numCache>
            </c:numRef>
          </c:val>
          <c:smooth val="0"/>
        </c:ser>
        <c:ser>
          <c:idx val="4"/>
          <c:order val="4"/>
          <c:tx>
            <c:strRef>
              <c:f>Sheet1!$A$6</c:f>
              <c:strCache>
                <c:ptCount val="1"/>
                <c:pt idx="0">
                  <c:v>Untitled 5</c:v>
                </c:pt>
              </c:strCache>
            </c:strRef>
          </c:tx>
          <c:spPr>
            <a:ln w="152400" cap="flat">
              <a:solidFill>
                <a:srgbClr val="87E9DB"/>
              </a:solidFill>
              <a:prstDash val="solid"/>
              <a:round/>
            </a:ln>
            <a:effectLst/>
          </c:spPr>
          <c:marker>
            <c:symbol val="none"/>
          </c:marker>
          <c:cat>
            <c:strRef>
              <c:f>Sheet1!$B$1:$E$1</c:f>
              <c:strCache>
                <c:ptCount val="4"/>
                <c:pt idx="0">
                  <c:v>2007</c:v>
                </c:pt>
                <c:pt idx="1">
                  <c:v>2008</c:v>
                </c:pt>
                <c:pt idx="2">
                  <c:v>2009</c:v>
                </c:pt>
                <c:pt idx="3">
                  <c:v>2010</c:v>
                </c:pt>
              </c:strCache>
            </c:strRef>
          </c:cat>
          <c:val>
            <c:numRef>
              <c:f>Sheet1!$B$6:$E$6</c:f>
              <c:numCache>
                <c:formatCode>General</c:formatCode>
                <c:ptCount val="4"/>
                <c:pt idx="0">
                  <c:v>5.0</c:v>
                </c:pt>
                <c:pt idx="1">
                  <c:v>20.0</c:v>
                </c:pt>
                <c:pt idx="2">
                  <c:v>26.0</c:v>
                </c:pt>
                <c:pt idx="3">
                  <c:v>40.0</c:v>
                </c:pt>
              </c:numCache>
            </c:numRef>
          </c:val>
          <c:smooth val="0"/>
        </c:ser>
        <c:ser>
          <c:idx val="5"/>
          <c:order val="5"/>
          <c:tx>
            <c:strRef>
              <c:f>Sheet1!$A$7</c:f>
              <c:strCache>
                <c:ptCount val="1"/>
                <c:pt idx="0">
                  <c:v>Untitled 6</c:v>
                </c:pt>
              </c:strCache>
            </c:strRef>
          </c:tx>
          <c:spPr>
            <a:ln w="152400" cap="flat">
              <a:solidFill>
                <a:srgbClr val="FFB0C3"/>
              </a:solidFill>
              <a:prstDash val="solid"/>
              <a:round/>
            </a:ln>
            <a:effectLst/>
          </c:spPr>
          <c:marker>
            <c:symbol val="none"/>
          </c:marker>
          <c:cat>
            <c:strRef>
              <c:f>Sheet1!$B$1:$E$1</c:f>
              <c:strCache>
                <c:ptCount val="4"/>
                <c:pt idx="0">
                  <c:v>2007</c:v>
                </c:pt>
                <c:pt idx="1">
                  <c:v>2008</c:v>
                </c:pt>
                <c:pt idx="2">
                  <c:v>2009</c:v>
                </c:pt>
                <c:pt idx="3">
                  <c:v>2010</c:v>
                </c:pt>
              </c:strCache>
            </c:strRef>
          </c:cat>
          <c:val>
            <c:numRef>
              <c:f>Sheet1!$B$7:$E$7</c:f>
              <c:numCache>
                <c:formatCode>General</c:formatCode>
                <c:ptCount val="4"/>
                <c:pt idx="0">
                  <c:v>30.0</c:v>
                </c:pt>
                <c:pt idx="1">
                  <c:v>11.0</c:v>
                </c:pt>
                <c:pt idx="2">
                  <c:v>60.0</c:v>
                </c:pt>
                <c:pt idx="3">
                  <c:v>80.0</c:v>
                </c:pt>
              </c:numCache>
            </c:numRef>
          </c:val>
          <c:smooth val="0"/>
        </c:ser>
        <c:dLbls>
          <c:showLegendKey val="0"/>
          <c:showVal val="0"/>
          <c:showCatName val="0"/>
          <c:showSerName val="0"/>
          <c:showPercent val="0"/>
          <c:showBubbleSize val="0"/>
        </c:dLbls>
        <c:marker val="1"/>
        <c:smooth val="0"/>
        <c:axId val="2114226040"/>
        <c:axId val="2114229608"/>
      </c:lineChart>
      <c:catAx>
        <c:axId val="2114226040"/>
        <c:scaling>
          <c:orientation val="minMax"/>
        </c:scaling>
        <c:delete val="0"/>
        <c:axPos val="b"/>
        <c:numFmt formatCode="General" sourceLinked="0"/>
        <c:majorTickMark val="out"/>
        <c:minorTickMark val="none"/>
        <c:tickLblPos val="low"/>
        <c:spPr>
          <a:ln w="6350" cap="flat">
            <a:solidFill>
              <a:srgbClr val="000000"/>
            </a:solidFill>
            <a:prstDash val="solid"/>
            <a:round/>
          </a:ln>
        </c:spPr>
        <c:txPr>
          <a:bodyPr rot="0"/>
          <a:lstStyle/>
          <a:p>
            <a:pPr>
              <a:defRPr sz="1400" b="0" i="0" u="none" strike="noStrike">
                <a:solidFill>
                  <a:srgbClr val="000000"/>
                </a:solidFill>
                <a:latin typeface="PFDinTextCompPro-Bold"/>
              </a:defRPr>
            </a:pPr>
            <a:endParaRPr lang="en-US"/>
          </a:p>
        </c:txPr>
        <c:crossAx val="2114229608"/>
        <c:crosses val="autoZero"/>
        <c:auto val="1"/>
        <c:lblAlgn val="ctr"/>
        <c:lblOffset val="100"/>
        <c:noMultiLvlLbl val="1"/>
      </c:catAx>
      <c:valAx>
        <c:axId val="2114229608"/>
        <c:scaling>
          <c:orientation val="minMax"/>
        </c:scaling>
        <c:delete val="0"/>
        <c:axPos val="l"/>
        <c:majorGridlines>
          <c:spPr>
            <a:ln w="6350" cap="flat">
              <a:solidFill>
                <a:srgbClr val="000000"/>
              </a:solidFill>
              <a:custDash>
                <a:ds d="100000" sp="200000"/>
              </a:custDash>
              <a:round/>
            </a:ln>
          </c:spPr>
        </c:majorGridlines>
        <c:numFmt formatCode="0" sourceLinked="0"/>
        <c:majorTickMark val="out"/>
        <c:minorTickMark val="none"/>
        <c:tickLblPos val="nextTo"/>
        <c:spPr>
          <a:ln w="6350" cap="flat">
            <a:solidFill>
              <a:srgbClr val="000000"/>
            </a:solidFill>
            <a:prstDash val="solid"/>
            <a:round/>
          </a:ln>
        </c:spPr>
        <c:txPr>
          <a:bodyPr rot="0"/>
          <a:lstStyle/>
          <a:p>
            <a:pPr>
              <a:defRPr sz="1200" b="0" i="0" u="none" strike="noStrike">
                <a:solidFill>
                  <a:srgbClr val="000000"/>
                </a:solidFill>
                <a:latin typeface="News706BT-RomanC"/>
              </a:defRPr>
            </a:pPr>
            <a:endParaRPr lang="en-US"/>
          </a:p>
        </c:txPr>
        <c:crossAx val="2114226040"/>
        <c:crosses val="autoZero"/>
        <c:crossBetween val="midCat"/>
        <c:majorUnit val="25.0"/>
        <c:minorUnit val="12.5"/>
      </c:valAx>
      <c:spPr>
        <a:solidFill>
          <a:srgbClr val="FFFFFF"/>
        </a:solidFill>
        <a:ln w="12700" cap="flat">
          <a:noFill/>
          <a:miter lim="400000"/>
        </a:ln>
        <a:effectLst/>
      </c:spPr>
    </c:plotArea>
    <c:legend>
      <c:legendPos val="b"/>
      <c:layout>
        <c:manualLayout>
          <c:xMode val="edge"/>
          <c:yMode val="edge"/>
          <c:x val="0.0359298"/>
          <c:y val="0.926624"/>
          <c:w val="0.92599"/>
          <c:h val="0.0733763"/>
        </c:manualLayout>
      </c:layout>
      <c:overlay val="1"/>
      <c:spPr>
        <a:noFill/>
        <a:ln w="9525" cap="flat">
          <a:noFill/>
          <a:round/>
        </a:ln>
        <a:effectLst/>
      </c:spPr>
      <c:txPr>
        <a:bodyPr rot="0"/>
        <a:lstStyle/>
        <a:p>
          <a:pPr>
            <a:defRPr sz="1000" b="0" i="0" u="none" strike="noStrike">
              <a:solidFill>
                <a:srgbClr val="000000"/>
              </a:solidFill>
              <a:latin typeface="News706BT-RomanC"/>
            </a:defRPr>
          </a:pPr>
          <a:endParaRPr lang="en-US"/>
        </a:p>
      </c:txPr>
    </c:legend>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111448"/>
          <c:y val="0.0455439"/>
          <c:w val="0.883552"/>
          <c:h val="0.706612"/>
        </c:manualLayout>
      </c:layout>
      <c:barChart>
        <c:barDir val="col"/>
        <c:grouping val="stacked"/>
        <c:varyColors val="0"/>
        <c:ser>
          <c:idx val="0"/>
          <c:order val="0"/>
          <c:tx>
            <c:strRef>
              <c:f>Sheet1!$A$2</c:f>
              <c:strCache>
                <c:ptCount val="1"/>
                <c:pt idx="0">
                  <c:v>Untitled 1</c:v>
                </c:pt>
              </c:strCache>
            </c:strRef>
          </c:tx>
          <c:spPr>
            <a:solidFill>
              <a:srgbClr val="7A1744"/>
            </a:solidFill>
            <a:ln w="9525" cap="flat">
              <a:noFill/>
              <a:round/>
            </a:ln>
            <a:effectLst/>
          </c:spPr>
          <c:invertIfNegative val="0"/>
          <c:cat>
            <c:strRef>
              <c:f>Sheet1!$B$1:$E$1</c:f>
              <c:strCache>
                <c:ptCount val="4"/>
                <c:pt idx="0">
                  <c:v>2007</c:v>
                </c:pt>
                <c:pt idx="1">
                  <c:v>2008</c:v>
                </c:pt>
                <c:pt idx="2">
                  <c:v>2009</c:v>
                </c:pt>
                <c:pt idx="3">
                  <c:v>2010</c:v>
                </c:pt>
              </c:strCache>
            </c:strRef>
          </c:cat>
          <c:val>
            <c:numRef>
              <c:f>Sheet1!$B$2:$E$2</c:f>
              <c:numCache>
                <c:formatCode>General</c:formatCode>
                <c:ptCount val="4"/>
                <c:pt idx="0">
                  <c:v>17.0</c:v>
                </c:pt>
                <c:pt idx="1">
                  <c:v>26.0</c:v>
                </c:pt>
                <c:pt idx="2">
                  <c:v>53.0</c:v>
                </c:pt>
                <c:pt idx="3">
                  <c:v>96.0</c:v>
                </c:pt>
              </c:numCache>
            </c:numRef>
          </c:val>
        </c:ser>
        <c:ser>
          <c:idx val="1"/>
          <c:order val="1"/>
          <c:tx>
            <c:strRef>
              <c:f>Sheet1!$A$3</c:f>
              <c:strCache>
                <c:ptCount val="1"/>
                <c:pt idx="0">
                  <c:v>Untitled 2</c:v>
                </c:pt>
              </c:strCache>
            </c:strRef>
          </c:tx>
          <c:spPr>
            <a:solidFill>
              <a:srgbClr val="F33A4B"/>
            </a:solidFill>
            <a:ln w="9525" cap="flat">
              <a:noFill/>
              <a:round/>
            </a:ln>
            <a:effectLst/>
          </c:spPr>
          <c:invertIfNegative val="0"/>
          <c:cat>
            <c:strRef>
              <c:f>Sheet1!$B$1:$E$1</c:f>
              <c:strCache>
                <c:ptCount val="4"/>
                <c:pt idx="0">
                  <c:v>2007</c:v>
                </c:pt>
                <c:pt idx="1">
                  <c:v>2008</c:v>
                </c:pt>
                <c:pt idx="2">
                  <c:v>2009</c:v>
                </c:pt>
                <c:pt idx="3">
                  <c:v>2010</c:v>
                </c:pt>
              </c:strCache>
            </c:strRef>
          </c:cat>
          <c:val>
            <c:numRef>
              <c:f>Sheet1!$B$3:$E$3</c:f>
              <c:numCache>
                <c:formatCode>General</c:formatCode>
                <c:ptCount val="4"/>
                <c:pt idx="0">
                  <c:v>55.0</c:v>
                </c:pt>
                <c:pt idx="1">
                  <c:v>43.0</c:v>
                </c:pt>
                <c:pt idx="2">
                  <c:v>70.0</c:v>
                </c:pt>
                <c:pt idx="3">
                  <c:v>58.0</c:v>
                </c:pt>
              </c:numCache>
            </c:numRef>
          </c:val>
        </c:ser>
        <c:ser>
          <c:idx val="2"/>
          <c:order val="2"/>
          <c:tx>
            <c:strRef>
              <c:f>Sheet1!$A$4</c:f>
              <c:strCache>
                <c:ptCount val="1"/>
                <c:pt idx="0">
                  <c:v>Untitled 3</c:v>
                </c:pt>
              </c:strCache>
            </c:strRef>
          </c:tx>
          <c:spPr>
            <a:solidFill>
              <a:srgbClr val="FFB0C3"/>
            </a:solidFill>
            <a:ln w="9525" cap="flat">
              <a:noFill/>
              <a:round/>
            </a:ln>
            <a:effectLst/>
          </c:spPr>
          <c:invertIfNegative val="0"/>
          <c:cat>
            <c:strRef>
              <c:f>Sheet1!$B$1:$E$1</c:f>
              <c:strCache>
                <c:ptCount val="4"/>
                <c:pt idx="0">
                  <c:v>2007</c:v>
                </c:pt>
                <c:pt idx="1">
                  <c:v>2008</c:v>
                </c:pt>
                <c:pt idx="2">
                  <c:v>2009</c:v>
                </c:pt>
                <c:pt idx="3">
                  <c:v>2010</c:v>
                </c:pt>
              </c:strCache>
            </c:strRef>
          </c:cat>
          <c:val>
            <c:numRef>
              <c:f>Sheet1!$B$4:$E$4</c:f>
              <c:numCache>
                <c:formatCode>General</c:formatCode>
                <c:ptCount val="4"/>
                <c:pt idx="0">
                  <c:v>20.0</c:v>
                </c:pt>
                <c:pt idx="1">
                  <c:v>16.0</c:v>
                </c:pt>
                <c:pt idx="2">
                  <c:v>40.0</c:v>
                </c:pt>
                <c:pt idx="3">
                  <c:v>57.0</c:v>
                </c:pt>
              </c:numCache>
            </c:numRef>
          </c:val>
        </c:ser>
        <c:ser>
          <c:idx val="3"/>
          <c:order val="3"/>
          <c:tx>
            <c:strRef>
              <c:f>Sheet1!$A$5</c:f>
              <c:strCache>
                <c:ptCount val="1"/>
                <c:pt idx="0">
                  <c:v>Untitled 4</c:v>
                </c:pt>
              </c:strCache>
            </c:strRef>
          </c:tx>
          <c:spPr>
            <a:solidFill>
              <a:srgbClr val="FFDC00"/>
            </a:solidFill>
            <a:ln w="9525" cap="flat">
              <a:noFill/>
              <a:round/>
            </a:ln>
            <a:effectLst/>
          </c:spPr>
          <c:invertIfNegative val="0"/>
          <c:cat>
            <c:strRef>
              <c:f>Sheet1!$B$1:$E$1</c:f>
              <c:strCache>
                <c:ptCount val="4"/>
                <c:pt idx="0">
                  <c:v>2007</c:v>
                </c:pt>
                <c:pt idx="1">
                  <c:v>2008</c:v>
                </c:pt>
                <c:pt idx="2">
                  <c:v>2009</c:v>
                </c:pt>
                <c:pt idx="3">
                  <c:v>2010</c:v>
                </c:pt>
              </c:strCache>
            </c:strRef>
          </c:cat>
          <c:val>
            <c:numRef>
              <c:f>Sheet1!$B$5:$E$5</c:f>
              <c:numCache>
                <c:formatCode>General</c:formatCode>
                <c:ptCount val="4"/>
                <c:pt idx="0">
                  <c:v>24.0</c:v>
                </c:pt>
                <c:pt idx="1">
                  <c:v>12.0</c:v>
                </c:pt>
                <c:pt idx="2">
                  <c:v>16.0</c:v>
                </c:pt>
                <c:pt idx="3">
                  <c:v>3.0</c:v>
                </c:pt>
              </c:numCache>
            </c:numRef>
          </c:val>
        </c:ser>
        <c:ser>
          <c:idx val="4"/>
          <c:order val="4"/>
          <c:tx>
            <c:strRef>
              <c:f>Sheet1!$A$6</c:f>
              <c:strCache>
                <c:ptCount val="1"/>
                <c:pt idx="0">
                  <c:v>Untitled 5</c:v>
                </c:pt>
              </c:strCache>
            </c:strRef>
          </c:tx>
          <c:spPr>
            <a:solidFill>
              <a:srgbClr val="87E9DB"/>
            </a:solidFill>
            <a:ln w="9525" cap="flat">
              <a:noFill/>
              <a:round/>
            </a:ln>
            <a:effectLst/>
          </c:spPr>
          <c:invertIfNegative val="0"/>
          <c:cat>
            <c:strRef>
              <c:f>Sheet1!$B$1:$E$1</c:f>
              <c:strCache>
                <c:ptCount val="4"/>
                <c:pt idx="0">
                  <c:v>2007</c:v>
                </c:pt>
                <c:pt idx="1">
                  <c:v>2008</c:v>
                </c:pt>
                <c:pt idx="2">
                  <c:v>2009</c:v>
                </c:pt>
                <c:pt idx="3">
                  <c:v>2010</c:v>
                </c:pt>
              </c:strCache>
            </c:strRef>
          </c:cat>
          <c:val>
            <c:numRef>
              <c:f>Sheet1!$B$6:$E$6</c:f>
              <c:numCache>
                <c:formatCode>General</c:formatCode>
                <c:ptCount val="4"/>
                <c:pt idx="0">
                  <c:v>5.0</c:v>
                </c:pt>
                <c:pt idx="1">
                  <c:v>20.0</c:v>
                </c:pt>
                <c:pt idx="2">
                  <c:v>26.0</c:v>
                </c:pt>
                <c:pt idx="3">
                  <c:v>40.0</c:v>
                </c:pt>
              </c:numCache>
            </c:numRef>
          </c:val>
        </c:ser>
        <c:ser>
          <c:idx val="5"/>
          <c:order val="5"/>
          <c:tx>
            <c:strRef>
              <c:f>Sheet1!$A$7</c:f>
              <c:strCache>
                <c:ptCount val="1"/>
                <c:pt idx="0">
                  <c:v>Untitled 6</c:v>
                </c:pt>
              </c:strCache>
            </c:strRef>
          </c:tx>
          <c:spPr>
            <a:solidFill>
              <a:srgbClr val="1ECBC8"/>
            </a:solidFill>
            <a:ln w="9525" cap="flat">
              <a:noFill/>
              <a:round/>
            </a:ln>
            <a:effectLst/>
          </c:spPr>
          <c:invertIfNegative val="0"/>
          <c:cat>
            <c:strRef>
              <c:f>Sheet1!$B$1:$E$1</c:f>
              <c:strCache>
                <c:ptCount val="4"/>
                <c:pt idx="0">
                  <c:v>2007</c:v>
                </c:pt>
                <c:pt idx="1">
                  <c:v>2008</c:v>
                </c:pt>
                <c:pt idx="2">
                  <c:v>2009</c:v>
                </c:pt>
                <c:pt idx="3">
                  <c:v>2010</c:v>
                </c:pt>
              </c:strCache>
            </c:strRef>
          </c:cat>
          <c:val>
            <c:numRef>
              <c:f>Sheet1!$B$7:$E$7</c:f>
              <c:numCache>
                <c:formatCode>General</c:formatCode>
                <c:ptCount val="4"/>
                <c:pt idx="0">
                  <c:v>30.0</c:v>
                </c:pt>
                <c:pt idx="1">
                  <c:v>11.0</c:v>
                </c:pt>
                <c:pt idx="2">
                  <c:v>60.0</c:v>
                </c:pt>
                <c:pt idx="3">
                  <c:v>80.0</c:v>
                </c:pt>
              </c:numCache>
            </c:numRef>
          </c:val>
        </c:ser>
        <c:dLbls>
          <c:showLegendKey val="0"/>
          <c:showVal val="0"/>
          <c:showCatName val="0"/>
          <c:showSerName val="0"/>
          <c:showPercent val="0"/>
          <c:showBubbleSize val="0"/>
        </c:dLbls>
        <c:gapWidth val="150"/>
        <c:overlap val="100"/>
        <c:axId val="2114290168"/>
        <c:axId val="2114293736"/>
      </c:barChart>
      <c:catAx>
        <c:axId val="2114290168"/>
        <c:scaling>
          <c:orientation val="minMax"/>
        </c:scaling>
        <c:delete val="0"/>
        <c:axPos val="b"/>
        <c:numFmt formatCode="General" sourceLinked="0"/>
        <c:majorTickMark val="out"/>
        <c:minorTickMark val="none"/>
        <c:tickLblPos val="low"/>
        <c:spPr>
          <a:ln w="6350" cap="flat">
            <a:solidFill>
              <a:srgbClr val="000000"/>
            </a:solidFill>
            <a:prstDash val="solid"/>
            <a:round/>
          </a:ln>
        </c:spPr>
        <c:txPr>
          <a:bodyPr rot="0"/>
          <a:lstStyle/>
          <a:p>
            <a:pPr>
              <a:defRPr sz="1400" b="0" i="0" u="none" strike="noStrike">
                <a:solidFill>
                  <a:srgbClr val="000000"/>
                </a:solidFill>
                <a:latin typeface="PFDinTextCompPro-Bold"/>
              </a:defRPr>
            </a:pPr>
            <a:endParaRPr lang="en-US"/>
          </a:p>
        </c:txPr>
        <c:crossAx val="2114293736"/>
        <c:crosses val="autoZero"/>
        <c:auto val="1"/>
        <c:lblAlgn val="ctr"/>
        <c:lblOffset val="100"/>
        <c:noMultiLvlLbl val="1"/>
      </c:catAx>
      <c:valAx>
        <c:axId val="2114293736"/>
        <c:scaling>
          <c:orientation val="minMax"/>
        </c:scaling>
        <c:delete val="0"/>
        <c:axPos val="l"/>
        <c:majorGridlines>
          <c:spPr>
            <a:ln w="6350" cap="flat">
              <a:solidFill>
                <a:srgbClr val="000000"/>
              </a:solidFill>
              <a:custDash>
                <a:ds d="100000" sp="200000"/>
              </a:custDash>
              <a:round/>
            </a:ln>
          </c:spPr>
        </c:majorGridlines>
        <c:numFmt formatCode="0" sourceLinked="0"/>
        <c:majorTickMark val="out"/>
        <c:minorTickMark val="none"/>
        <c:tickLblPos val="nextTo"/>
        <c:spPr>
          <a:ln w="6350" cap="flat">
            <a:solidFill>
              <a:srgbClr val="000000"/>
            </a:solidFill>
            <a:prstDash val="solid"/>
            <a:round/>
          </a:ln>
        </c:spPr>
        <c:txPr>
          <a:bodyPr rot="0"/>
          <a:lstStyle/>
          <a:p>
            <a:pPr>
              <a:defRPr sz="1200" b="0" i="0" u="none" strike="noStrike">
                <a:solidFill>
                  <a:srgbClr val="000000"/>
                </a:solidFill>
                <a:latin typeface="News706BT-RomanC"/>
              </a:defRPr>
            </a:pPr>
            <a:endParaRPr lang="en-US"/>
          </a:p>
        </c:txPr>
        <c:crossAx val="2114290168"/>
        <c:crosses val="autoZero"/>
        <c:crossBetween val="between"/>
        <c:majorUnit val="100.0"/>
        <c:minorUnit val="50.0"/>
      </c:valAx>
      <c:spPr>
        <a:solidFill>
          <a:srgbClr val="FFFFFF"/>
        </a:solidFill>
        <a:ln w="12700" cap="flat">
          <a:noFill/>
          <a:miter lim="400000"/>
        </a:ln>
        <a:effectLst/>
      </c:spPr>
    </c:plotArea>
    <c:legend>
      <c:legendPos val="b"/>
      <c:layout>
        <c:manualLayout>
          <c:xMode val="edge"/>
          <c:yMode val="edge"/>
          <c:x val="0.0976719"/>
          <c:y val="0.926555"/>
          <c:w val="0.805896"/>
          <c:h val="0.0734447"/>
        </c:manualLayout>
      </c:layout>
      <c:overlay val="1"/>
      <c:spPr>
        <a:noFill/>
        <a:ln w="9525" cap="flat">
          <a:noFill/>
          <a:round/>
        </a:ln>
        <a:effectLst/>
      </c:spPr>
      <c:txPr>
        <a:bodyPr rot="0"/>
        <a:lstStyle/>
        <a:p>
          <a:pPr>
            <a:defRPr sz="1000" b="0" i="0" u="none" strike="noStrike">
              <a:solidFill>
                <a:srgbClr val="000000"/>
              </a:solidFill>
              <a:latin typeface="News706BT-RomanC"/>
            </a:defRPr>
          </a:pPr>
          <a:endParaRPr lang="en-US"/>
        </a:p>
      </c:txPr>
    </c:legend>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729627"/>
        </c:manualLayout>
      </c:layout>
      <c:pieChart>
        <c:varyColors val="0"/>
        <c:ser>
          <c:idx val="0"/>
          <c:order val="0"/>
          <c:tx>
            <c:strRef>
              <c:f>Sheet1!$A$2</c:f>
              <c:strCache>
                <c:ptCount val="1"/>
                <c:pt idx="0">
                  <c:v>Region 1</c:v>
                </c:pt>
              </c:strCache>
            </c:strRef>
          </c:tx>
          <c:spPr>
            <a:solidFill>
              <a:srgbClr val="7A1744"/>
            </a:solidFill>
            <a:ln w="9525" cap="flat">
              <a:noFill/>
              <a:round/>
            </a:ln>
            <a:effectLst/>
          </c:spPr>
          <c:dPt>
            <c:idx val="0"/>
            <c:bubble3D val="0"/>
          </c:dPt>
          <c:dPt>
            <c:idx val="1"/>
            <c:bubble3D val="0"/>
            <c:spPr>
              <a:solidFill>
                <a:srgbClr val="F33A4B"/>
              </a:solidFill>
              <a:ln w="9525" cap="flat">
                <a:noFill/>
                <a:round/>
              </a:ln>
              <a:effectLst/>
            </c:spPr>
          </c:dPt>
          <c:dPt>
            <c:idx val="2"/>
            <c:bubble3D val="0"/>
            <c:spPr>
              <a:solidFill>
                <a:srgbClr val="FFB0C3"/>
              </a:solidFill>
              <a:ln w="9525" cap="flat">
                <a:noFill/>
                <a:round/>
              </a:ln>
              <a:effectLst/>
            </c:spPr>
          </c:dPt>
          <c:dPt>
            <c:idx val="3"/>
            <c:bubble3D val="0"/>
            <c:spPr>
              <a:solidFill>
                <a:srgbClr val="FFDC00"/>
              </a:solidFill>
              <a:ln w="9525" cap="flat">
                <a:noFill/>
                <a:round/>
              </a:ln>
              <a:effectLst/>
            </c:spPr>
          </c:dPt>
          <c:dPt>
            <c:idx val="4"/>
            <c:bubble3D val="0"/>
            <c:spPr>
              <a:solidFill>
                <a:srgbClr val="87E9DB"/>
              </a:solidFill>
              <a:ln w="9525" cap="flat">
                <a:noFill/>
                <a:round/>
              </a:ln>
              <a:effectLst/>
            </c:spPr>
          </c:dPt>
          <c:dPt>
            <c:idx val="5"/>
            <c:bubble3D val="0"/>
            <c:spPr>
              <a:solidFill>
                <a:srgbClr val="1ECBC8"/>
              </a:solidFill>
              <a:ln w="9525" cap="flat">
                <a:noFill/>
                <a:round/>
              </a:ln>
              <a:effectLst/>
            </c:spPr>
          </c:dPt>
          <c:dLbls>
            <c:dLbl>
              <c:idx val="1"/>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dLbl>
              <c:idx val="2"/>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dLbl>
              <c:idx val="3"/>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dLbl>
              <c:idx val="4"/>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dLbl>
              <c:idx val="5"/>
              <c:numFmt formatCode="0%" sourceLinked="0"/>
              <c:spPr/>
              <c:txPr>
                <a:bodyPr/>
                <a:lstStyle/>
                <a:p>
                  <a:pPr>
                    <a:defRPr sz="1400" b="0" i="0" u="none" strike="noStrike">
                      <a:solidFill>
                        <a:srgbClr val="FFFFFF"/>
                      </a:solidFill>
                      <a:latin typeface="PFDinTextCompPro-Bold"/>
                    </a:defRPr>
                  </a:pPr>
                  <a:endParaRPr lang="en-US"/>
                </a:p>
              </c:txPr>
              <c:dLblPos val="ctr"/>
              <c:showLegendKey val="0"/>
              <c:showVal val="0"/>
              <c:showCatName val="0"/>
              <c:showSerName val="0"/>
              <c:showPercent val="1"/>
              <c:showBubbleSize val="0"/>
            </c:dLbl>
            <c:numFmt formatCode="0%" sourceLinked="0"/>
            <c:txPr>
              <a:bodyPr/>
              <a:lstStyle/>
              <a:p>
                <a:pPr>
                  <a:defRPr sz="1400" b="0" i="0" u="none" strike="noStrike">
                    <a:solidFill>
                      <a:srgbClr val="FFFFFF"/>
                    </a:solidFill>
                    <a:effectLst>
                      <a:outerShdw blurRad="190500" dist="25400" dir="5400000" algn="tl">
                        <a:srgbClr val="000000">
                          <a:alpha val="50000"/>
                        </a:srgbClr>
                      </a:outerShdw>
                    </a:effectLst>
                    <a:latin typeface="PFDinTextCompPro-Bold"/>
                  </a:defRPr>
                </a:pPr>
                <a:endParaRPr lang="en-US"/>
              </a:p>
            </c:txPr>
            <c:dLblPos val="ctr"/>
            <c:showLegendKey val="0"/>
            <c:showVal val="0"/>
            <c:showCatName val="0"/>
            <c:showSerName val="0"/>
            <c:showPercent val="1"/>
            <c:showBubbleSize val="0"/>
            <c:showLeaderLines val="0"/>
          </c:dLbls>
          <c:cat>
            <c:strRef>
              <c:f>Sheet1!$B$1:$G$1</c:f>
              <c:strCache>
                <c:ptCount val="6"/>
                <c:pt idx="0">
                  <c:v>Untitled 1</c:v>
                </c:pt>
                <c:pt idx="1">
                  <c:v>Untitled 2</c:v>
                </c:pt>
                <c:pt idx="2">
                  <c:v>Untitled 3</c:v>
                </c:pt>
                <c:pt idx="3">
                  <c:v>Untitled 4</c:v>
                </c:pt>
                <c:pt idx="4">
                  <c:v>Untitled 5</c:v>
                </c:pt>
                <c:pt idx="5">
                  <c:v>Untitled 6</c:v>
                </c:pt>
              </c:strCache>
            </c:strRef>
          </c:cat>
          <c:val>
            <c:numRef>
              <c:f>Sheet1!$B$2:$G$2</c:f>
              <c:numCache>
                <c:formatCode>General</c:formatCode>
                <c:ptCount val="6"/>
                <c:pt idx="0">
                  <c:v>91.0</c:v>
                </c:pt>
                <c:pt idx="1">
                  <c:v>76.0</c:v>
                </c:pt>
                <c:pt idx="2">
                  <c:v>28.0</c:v>
                </c:pt>
                <c:pt idx="3">
                  <c:v>26.0</c:v>
                </c:pt>
                <c:pt idx="4">
                  <c:v>21.0</c:v>
                </c:pt>
                <c:pt idx="5">
                  <c:v>18.0</c:v>
                </c:pt>
              </c:numCache>
            </c:numRef>
          </c:val>
        </c:ser>
        <c:dLbls>
          <c:showLegendKey val="0"/>
          <c:showVal val="0"/>
          <c:showCatName val="0"/>
          <c:showSerName val="0"/>
          <c:showPercent val="0"/>
          <c:showBubbleSize val="0"/>
          <c:showLeaderLines val="0"/>
        </c:dLbls>
        <c:firstSliceAng val="0"/>
      </c:pieChart>
      <c:spPr>
        <a:solidFill>
          <a:srgbClr val="FFFFFF"/>
        </a:solidFill>
        <a:ln w="12700" cap="flat">
          <a:noFill/>
          <a:miter lim="400000"/>
        </a:ln>
        <a:effectLst/>
      </c:spPr>
    </c:plotArea>
    <c:legend>
      <c:legendPos val="b"/>
      <c:layout>
        <c:manualLayout>
          <c:xMode val="edge"/>
          <c:yMode val="edge"/>
          <c:x val="0.0282611"/>
          <c:y val="0.92187"/>
          <c:w val="0.956522"/>
          <c:h val="0.0781298"/>
        </c:manualLayout>
      </c:layout>
      <c:overlay val="1"/>
      <c:spPr>
        <a:noFill/>
        <a:ln w="9525" cap="flat">
          <a:noFill/>
          <a:round/>
        </a:ln>
        <a:effectLst/>
      </c:spPr>
      <c:txPr>
        <a:bodyPr rot="0"/>
        <a:lstStyle/>
        <a:p>
          <a:pPr>
            <a:defRPr sz="1000" b="0" i="0" u="none" strike="noStrike">
              <a:solidFill>
                <a:srgbClr val="000000"/>
              </a:solidFill>
              <a:latin typeface="News706BT-RomanC"/>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1" name="Shape 2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47735463"/>
      </p:ext>
    </p:extLst>
  </p:cSld>
  <p:clrMap bg1="lt1" tx1="dk1" bg2="lt2" tx2="dk2" accent1="accent1" accent2="accent2" accent3="accent3" accent4="accent4" accent5="accent5" accent6="accent6" hlink="hlink" folHlink="folHlink"/>
  <p:notesStyle>
    <a:lvl1pPr defTabSz="457200" latinLnBrk="0">
      <a:defRPr sz="1200">
        <a:uFill>
          <a:solidFill>
            <a:srgbClr val="000000"/>
          </a:solidFill>
        </a:uFill>
        <a:latin typeface="+mn-lt"/>
        <a:ea typeface="+mn-ea"/>
        <a:cs typeface="+mn-cs"/>
        <a:sym typeface="News706BT-RomanC"/>
      </a:defRPr>
    </a:lvl1pPr>
    <a:lvl2pPr indent="228600" defTabSz="457200" latinLnBrk="0">
      <a:defRPr sz="1200">
        <a:uFill>
          <a:solidFill>
            <a:srgbClr val="000000"/>
          </a:solidFill>
        </a:uFill>
        <a:latin typeface="+mn-lt"/>
        <a:ea typeface="+mn-ea"/>
        <a:cs typeface="+mn-cs"/>
        <a:sym typeface="News706BT-RomanC"/>
      </a:defRPr>
    </a:lvl2pPr>
    <a:lvl3pPr indent="457200" defTabSz="457200" latinLnBrk="0">
      <a:defRPr sz="1200">
        <a:uFill>
          <a:solidFill>
            <a:srgbClr val="000000"/>
          </a:solidFill>
        </a:uFill>
        <a:latin typeface="+mn-lt"/>
        <a:ea typeface="+mn-ea"/>
        <a:cs typeface="+mn-cs"/>
        <a:sym typeface="News706BT-RomanC"/>
      </a:defRPr>
    </a:lvl3pPr>
    <a:lvl4pPr indent="685800" defTabSz="457200" latinLnBrk="0">
      <a:defRPr sz="1200">
        <a:uFill>
          <a:solidFill>
            <a:srgbClr val="000000"/>
          </a:solidFill>
        </a:uFill>
        <a:latin typeface="+mn-lt"/>
        <a:ea typeface="+mn-ea"/>
        <a:cs typeface="+mn-cs"/>
        <a:sym typeface="News706BT-RomanC"/>
      </a:defRPr>
    </a:lvl4pPr>
    <a:lvl5pPr indent="914400" defTabSz="457200" latinLnBrk="0">
      <a:defRPr sz="1200">
        <a:uFill>
          <a:solidFill>
            <a:srgbClr val="000000"/>
          </a:solidFill>
        </a:uFill>
        <a:latin typeface="+mn-lt"/>
        <a:ea typeface="+mn-ea"/>
        <a:cs typeface="+mn-cs"/>
        <a:sym typeface="News706BT-RomanC"/>
      </a:defRPr>
    </a:lvl5pPr>
    <a:lvl6pPr indent="1143000" defTabSz="457200" latinLnBrk="0">
      <a:defRPr sz="1200">
        <a:uFill>
          <a:solidFill>
            <a:srgbClr val="000000"/>
          </a:solidFill>
        </a:uFill>
        <a:latin typeface="+mn-lt"/>
        <a:ea typeface="+mn-ea"/>
        <a:cs typeface="+mn-cs"/>
        <a:sym typeface="News706BT-RomanC"/>
      </a:defRPr>
    </a:lvl6pPr>
    <a:lvl7pPr indent="1371600" defTabSz="457200" latinLnBrk="0">
      <a:defRPr sz="1200">
        <a:uFill>
          <a:solidFill>
            <a:srgbClr val="000000"/>
          </a:solidFill>
        </a:uFill>
        <a:latin typeface="+mn-lt"/>
        <a:ea typeface="+mn-ea"/>
        <a:cs typeface="+mn-cs"/>
        <a:sym typeface="News706BT-RomanC"/>
      </a:defRPr>
    </a:lvl7pPr>
    <a:lvl8pPr indent="1600200" defTabSz="457200" latinLnBrk="0">
      <a:defRPr sz="1200">
        <a:uFill>
          <a:solidFill>
            <a:srgbClr val="000000"/>
          </a:solidFill>
        </a:uFill>
        <a:latin typeface="+mn-lt"/>
        <a:ea typeface="+mn-ea"/>
        <a:cs typeface="+mn-cs"/>
        <a:sym typeface="News706BT-RomanC"/>
      </a:defRPr>
    </a:lvl8pPr>
    <a:lvl9pPr indent="1828800" defTabSz="457200" latinLnBrk="0">
      <a:defRPr sz="1200">
        <a:uFill>
          <a:solidFill>
            <a:srgbClr val="000000"/>
          </a:solidFill>
        </a:uFill>
        <a:latin typeface="+mn-lt"/>
        <a:ea typeface="+mn-ea"/>
        <a:cs typeface="+mn-cs"/>
        <a:sym typeface="News706BT-RomanC"/>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google.co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s://www.facebook.com/gnrlassembly/?fref=t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google.com"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google.com" TargetMode="External"/><Relationship Id="rId4" Type="http://schemas.openxmlformats.org/officeDocument/2006/relationships/hyperlink" Target="http://www.huffingtonpost.com/" TargetMode="External"/><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My name is Hartley</a:t>
            </a:r>
          </a:p>
          <a:p>
            <a:r>
              <a:t> - I’ve been coding for 6 years</a:t>
            </a:r>
          </a:p>
          <a:p>
            <a:r>
              <a:t> - mostly web, also a bit of mobile</a:t>
            </a:r>
          </a:p>
          <a:p>
            <a:r>
              <a:t> - worked at tech companies big (200 employees) and small (me + 2 founders)</a:t>
            </a:r>
          </a:p>
          <a:p>
            <a:r>
              <a:t> - currently a freelancer, building software for marketing teams</a:t>
            </a:r>
          </a:p>
          <a:p>
            <a:r>
              <a:t> - grew up in Ohio, went to school in Maine and have been living in Cambridge (Central Square) since graduation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76238" y="685800"/>
            <a:ext cx="6105525"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pPr>
              <a:buClr>
                <a:srgbClr val="000000"/>
              </a:buClr>
            </a:pPr>
            <a:r>
              <a:t>Historical differences between uploading static HTML documents to a web server vs now everything is rendered dynamically and powered by software.</a:t>
            </a:r>
          </a:p>
          <a:p>
            <a:pPr>
              <a:buClr>
                <a:srgbClr val="000000"/>
              </a:buClr>
            </a:pPr>
            <a:endParaRPr/>
          </a:p>
          <a:p>
            <a:pPr>
              <a:buClr>
                <a:srgbClr val="000000"/>
              </a:buClr>
            </a:pPr>
            <a:r>
              <a:t>Now a days, we can think of both kinds of things falling under the umbrella of “web development”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xfrm>
            <a:off x="376238" y="685800"/>
            <a:ext cx="6105525" cy="3429000"/>
          </a:xfrm>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a:buClr>
                <a:srgbClr val="000000"/>
              </a:buClr>
            </a:pPr>
            <a:r>
              <a:t>Let’s say you click a bookmark to </a:t>
            </a:r>
            <a:r>
              <a:rPr u="sng">
                <a:hlinkClick r:id="rId3"/>
              </a:rPr>
              <a:t>google.com</a:t>
            </a:r>
            <a:r>
              <a:t>?</a:t>
            </a:r>
          </a:p>
          <a:p>
            <a:pPr>
              <a:buClr>
                <a:srgbClr val="000000"/>
              </a:buClr>
            </a:pPr>
            <a:endParaRPr/>
          </a:p>
          <a:p>
            <a:pPr>
              <a:buClr>
                <a:srgbClr val="000000"/>
              </a:buClr>
            </a:pPr>
            <a:r>
              <a:t>Ask students to describe what they think happens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76238" y="685800"/>
            <a:ext cx="6105525"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a:buClr>
                <a:srgbClr val="000000"/>
              </a:buClr>
            </a:pPr>
            <a:r>
              <a:t>A client makes a request for a page</a:t>
            </a:r>
            <a:br/>
            <a:r>
              <a:t>Server sends a response in the form of HTML, CSS and JS</a:t>
            </a:r>
          </a:p>
          <a:p>
            <a:pPr>
              <a:buClr>
                <a:srgbClr val="000000"/>
              </a:buClr>
            </a:pPr>
            <a:endParaRPr/>
          </a:p>
          <a:p>
            <a:pPr>
              <a:buClr>
                <a:srgbClr val="000000"/>
              </a:buClr>
            </a:pPr>
            <a:r>
              <a:t>Happens over the HTTP protocol</a:t>
            </a:r>
          </a:p>
          <a:p>
            <a:pPr>
              <a:buClr>
                <a:srgbClr val="000000"/>
              </a:buClr>
            </a:pPr>
            <a:endParaRPr/>
          </a:p>
          <a:p>
            <a:pPr>
              <a:buClr>
                <a:srgbClr val="000000"/>
              </a:buClr>
            </a:pPr>
            <a:r>
              <a:t>We’re going to spend a bit of time on what goes into a request right now, and then mostly focus on what goes into response.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76238" y="685800"/>
            <a:ext cx="6105525"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Most requests you make are GET requests, but sometimes you make POST requests</a:t>
            </a:r>
          </a:p>
          <a:p>
            <a:r>
              <a:t> - usually for things like form submissions or file uploads </a:t>
            </a:r>
          </a:p>
          <a:p>
            <a:r>
              <a:t> - uploading new Facebook album or signing up for a new service </a:t>
            </a:r>
          </a:p>
          <a:p>
            <a:endParaRPr/>
          </a:p>
          <a:p>
            <a:r>
              <a:t>The protocol you’re used to seeing is HTTP (others like FTP, SSH)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noRot="1" noChangeAspect="1"/>
          </p:cNvSpPr>
          <p:nvPr>
            <p:ph type="sldImg"/>
          </p:nvPr>
        </p:nvSpPr>
        <p:spPr>
          <a:xfrm>
            <a:off x="376238" y="685800"/>
            <a:ext cx="6105525" cy="3429000"/>
          </a:xfrm>
          <a:prstGeom prst="rect">
            <a:avLst/>
          </a:prstGeom>
        </p:spPr>
        <p:txBody>
          <a:bodyPr/>
          <a:lstStyle/>
          <a:p>
            <a:endParaRPr/>
          </a:p>
        </p:txBody>
      </p:sp>
      <p:sp>
        <p:nvSpPr>
          <p:cNvPr id="511" name="Shape 511"/>
          <p:cNvSpPr>
            <a:spLocks noGrp="1"/>
          </p:cNvSpPr>
          <p:nvPr>
            <p:ph type="body" sz="quarter" idx="1"/>
          </p:nvPr>
        </p:nvSpPr>
        <p:spPr>
          <a:prstGeom prst="rect">
            <a:avLst/>
          </a:prstGeom>
        </p:spPr>
        <p:txBody>
          <a:bodyPr/>
          <a:lstStyle/>
          <a:p>
            <a:r>
              <a:t>Method, path, HTTP version</a:t>
            </a:r>
          </a:p>
          <a:p>
            <a:r>
              <a:t>Headers</a:t>
            </a:r>
          </a:p>
          <a:p>
            <a:r>
              <a:t> - user agent</a:t>
            </a:r>
          </a:p>
          <a:p>
            <a:r>
              <a:t> - cookies</a:t>
            </a:r>
          </a:p>
          <a:p>
            <a:r>
              <a:t> - referrer (tell why it’s misspelled, a piece of nerd trivia)</a:t>
            </a:r>
          </a:p>
          <a:p>
            <a:endParaRPr/>
          </a:p>
          <a:p>
            <a:r>
              <a:rPr u="sng">
                <a:hlinkClick r:id="rId3"/>
              </a:rPr>
              <a:t>https://www.facebook.com/gnrlassembly/?fref=ts</a:t>
            </a:r>
            <a:r>
              <a:t/>
            </a:r>
            <a:br/>
            <a:r>
              <a:t> - view network tab, show request</a:t>
            </a:r>
          </a:p>
          <a:p>
            <a:r>
              <a:t> - modify a link on the page so it doesn’t open in a new tab (preview for this afternoon)</a:t>
            </a:r>
          </a:p>
          <a:p>
            <a:r>
              <a:t> - click a link and show the misspelled “referer” header</a:t>
            </a:r>
          </a:p>
          <a:p>
            <a:endParaRPr/>
          </a:p>
          <a:p>
            <a:r>
              <a:t>You don’t really need to know this stuff, it’s a cool peek under the curtain, libraries and clients will “do” HTTP for you</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noRot="1" noChangeAspect="1"/>
          </p:cNvSpPr>
          <p:nvPr>
            <p:ph type="sldImg"/>
          </p:nvPr>
        </p:nvSpPr>
        <p:spPr>
          <a:xfrm>
            <a:off x="376238" y="685800"/>
            <a:ext cx="6105525" cy="3429000"/>
          </a:xfrm>
          <a:prstGeom prst="rect">
            <a:avLst/>
          </a:prstGeom>
        </p:spPr>
        <p:txBody>
          <a:bodyPr/>
          <a:lstStyle/>
          <a:p>
            <a:endParaRPr/>
          </a:p>
        </p:txBody>
      </p:sp>
      <p:sp>
        <p:nvSpPr>
          <p:cNvPr id="521" name="Shape 521"/>
          <p:cNvSpPr>
            <a:spLocks noGrp="1"/>
          </p:cNvSpPr>
          <p:nvPr>
            <p:ph type="body" sz="quarter" idx="1"/>
          </p:nvPr>
        </p:nvSpPr>
        <p:spPr>
          <a:prstGeom prst="rect">
            <a:avLst/>
          </a:prstGeom>
        </p:spPr>
        <p:txBody>
          <a:bodyPr/>
          <a:lstStyle/>
          <a:p>
            <a:pPr>
              <a:buClr>
                <a:srgbClr val="000000"/>
              </a:buClr>
            </a:pPr>
            <a:r>
              <a:t>two jobs:</a:t>
            </a:r>
          </a:p>
          <a:p>
            <a:pPr>
              <a:buClr>
                <a:srgbClr val="000000"/>
              </a:buClr>
            </a:pPr>
            <a:r>
              <a:t> - make requests to back-end server</a:t>
            </a:r>
          </a:p>
          <a:p>
            <a:pPr>
              <a:buClr>
                <a:srgbClr val="000000"/>
              </a:buClr>
            </a:pPr>
            <a:r>
              <a:t> - render the HTML, CSS and JS to make the front-end</a:t>
            </a:r>
          </a:p>
          <a:p>
            <a:pPr>
              <a:buClr>
                <a:srgbClr val="000000"/>
              </a:buClr>
            </a:pPr>
            <a:r>
              <a:t> </a:t>
            </a:r>
          </a:p>
          <a:p>
            <a:pPr>
              <a:buClr>
                <a:srgbClr val="000000"/>
              </a:buClr>
            </a:pPr>
            <a:r>
              <a:t>They automatically make GET and POST requests as you type in URLs, click links, submit forms, etc.</a:t>
            </a:r>
          </a:p>
          <a:p>
            <a:pPr>
              <a:buClr>
                <a:srgbClr val="000000"/>
              </a:buClr>
            </a:pPr>
            <a:r>
              <a:t>They take the code that’s returned from the server, and run it, making a web page.</a:t>
            </a:r>
          </a:p>
          <a:p>
            <a:pPr>
              <a:buClr>
                <a:srgbClr val="000000"/>
              </a:buClr>
            </a:pPr>
            <a:r>
              <a:t> - Step 3 from the earlier exercise, turning the instructions back into a drawing.</a:t>
            </a:r>
          </a:p>
          <a:p>
            <a:pPr>
              <a:buClr>
                <a:srgbClr val="000000"/>
              </a:buClr>
            </a:pPr>
            <a:endParaRPr/>
          </a:p>
          <a:p>
            <a:pPr>
              <a:buClr>
                <a:srgbClr val="000000"/>
              </a:buClr>
            </a:pPr>
            <a:r>
              <a:t>Ask what browsers people use.</a:t>
            </a:r>
          </a:p>
          <a:p>
            <a:pPr>
              <a:buClr>
                <a:srgbClr val="000000"/>
              </a:buClr>
            </a:pPr>
            <a:endParaRPr/>
          </a:p>
          <a:p>
            <a:pPr>
              <a:buClr>
                <a:srgbClr val="000000"/>
              </a:buClr>
            </a:pPr>
            <a:endParaRPr/>
          </a:p>
          <a:p>
            <a:pPr>
              <a:buClr>
                <a:srgbClr val="000000"/>
              </a:buClr>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xfrm>
            <a:off x="376238" y="685800"/>
            <a:ext cx="6105525" cy="3429000"/>
          </a:xfrm>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pPr>
              <a:buClr>
                <a:srgbClr val="000000"/>
              </a:buClr>
            </a:pPr>
            <a:r>
              <a:t>These might be new terms, but they’re important for our understanding of where things happen</a:t>
            </a:r>
          </a:p>
          <a:p>
            <a:pPr>
              <a:buClr>
                <a:srgbClr val="000000"/>
              </a:buClr>
            </a:pPr>
            <a:endParaRPr/>
          </a:p>
          <a:p>
            <a:pPr>
              <a:buClr>
                <a:srgbClr val="000000"/>
              </a:buClr>
            </a:pPr>
            <a:r>
              <a:t>Developers often choose to focus just on “front end” stuff that happens in the browser or backend stuff that happens on the server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a:spLocks noGrp="1" noRot="1" noChangeAspect="1"/>
          </p:cNvSpPr>
          <p:nvPr>
            <p:ph type="sldImg"/>
          </p:nvPr>
        </p:nvSpPr>
        <p:spPr>
          <a:xfrm>
            <a:off x="376238" y="685800"/>
            <a:ext cx="6105525" cy="3429000"/>
          </a:xfrm>
          <a:prstGeom prst="rect">
            <a:avLst/>
          </a:prstGeom>
        </p:spPr>
        <p:txBody>
          <a:bodyPr/>
          <a:lstStyle/>
          <a:p>
            <a:endParaRPr/>
          </a:p>
        </p:txBody>
      </p:sp>
      <p:sp>
        <p:nvSpPr>
          <p:cNvPr id="543" name="Shape 543"/>
          <p:cNvSpPr>
            <a:spLocks noGrp="1"/>
          </p:cNvSpPr>
          <p:nvPr>
            <p:ph type="body" sz="quarter" idx="1"/>
          </p:nvPr>
        </p:nvSpPr>
        <p:spPr>
          <a:prstGeom prst="rect">
            <a:avLst/>
          </a:prstGeom>
        </p:spPr>
        <p:txBody>
          <a:bodyPr/>
          <a:lstStyle/>
          <a:p>
            <a:pPr>
              <a:buClr>
                <a:srgbClr val="000000"/>
              </a:buClr>
            </a:pPr>
            <a:r>
              <a:t>Write on board, in 2 circles:</a:t>
            </a:r>
          </a:p>
          <a:p>
            <a:pPr>
              <a:buClr>
                <a:srgbClr val="000000"/>
              </a:buClr>
            </a:pPr>
            <a:endParaRPr/>
          </a:p>
          <a:p>
            <a:pPr>
              <a:buClr>
                <a:srgbClr val="000000"/>
              </a:buClr>
            </a:pPr>
            <a:r>
              <a:t>Client = browser</a:t>
            </a:r>
          </a:p>
          <a:p>
            <a:pPr>
              <a:buClr>
                <a:srgbClr val="000000"/>
              </a:buClr>
            </a:pPr>
            <a:r>
              <a:t> - makes requests</a:t>
            </a:r>
          </a:p>
          <a:p>
            <a:pPr>
              <a:buClr>
                <a:srgbClr val="000000"/>
              </a:buClr>
            </a:pPr>
            <a:r>
              <a:t> - handles responses</a:t>
            </a:r>
          </a:p>
          <a:p>
            <a:pPr>
              <a:buClr>
                <a:srgbClr val="000000"/>
              </a:buClr>
            </a:pPr>
            <a:r>
              <a:t>“client-side” code, “frontend” code like HTML, CSS &amp; JS</a:t>
            </a:r>
          </a:p>
          <a:p>
            <a:pPr>
              <a:buClr>
                <a:srgbClr val="000000"/>
              </a:buClr>
            </a:pPr>
            <a:endParaRPr/>
          </a:p>
          <a:p>
            <a:pPr>
              <a:buClr>
                <a:srgbClr val="000000"/>
              </a:buClr>
            </a:pPr>
            <a:r>
              <a:t>Server</a:t>
            </a:r>
          </a:p>
          <a:p>
            <a:pPr>
              <a:buClr>
                <a:srgbClr val="000000"/>
              </a:buClr>
            </a:pPr>
            <a:r>
              <a:t> - receives requests</a:t>
            </a:r>
          </a:p>
          <a:p>
            <a:pPr>
              <a:buClr>
                <a:srgbClr val="000000"/>
              </a:buClr>
            </a:pPr>
            <a:r>
              <a:t> - builds responses</a:t>
            </a:r>
          </a:p>
          <a:p>
            <a:pPr>
              <a:buClr>
                <a:srgbClr val="000000"/>
              </a:buClr>
            </a:pPr>
            <a:r>
              <a:t>“server-side” code, “backend” code, like ruby or python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76238" y="685800"/>
            <a:ext cx="6105525" cy="3429000"/>
          </a:xfrm>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pPr>
              <a:buClr>
                <a:srgbClr val="000000"/>
              </a:buClr>
            </a:pPr>
            <a:r>
              <a:t>Think of an ATM</a:t>
            </a:r>
          </a:p>
          <a:p>
            <a:pPr>
              <a:buClr>
                <a:srgbClr val="000000"/>
              </a:buClr>
            </a:pPr>
            <a:r>
              <a:t> - frontend is what you can touch, use, interact with</a:t>
            </a:r>
          </a:p>
          <a:p>
            <a:pPr>
              <a:buClr>
                <a:srgbClr val="000000"/>
              </a:buClr>
            </a:pPr>
            <a:r>
              <a:t> - backend is far off, you don’t see it, but keeps all the various frontends in sync</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noRot="1" noChangeAspect="1"/>
          </p:cNvSpPr>
          <p:nvPr>
            <p:ph type="sldImg"/>
          </p:nvPr>
        </p:nvSpPr>
        <p:spPr>
          <a:xfrm>
            <a:off x="376238" y="685800"/>
            <a:ext cx="6105525" cy="3429000"/>
          </a:xfrm>
          <a:prstGeom prst="rect">
            <a:avLst/>
          </a:prstGeom>
        </p:spPr>
        <p:txBody>
          <a:bodyPr/>
          <a:lstStyle/>
          <a:p>
            <a:endParaRPr/>
          </a:p>
        </p:txBody>
      </p:sp>
      <p:sp>
        <p:nvSpPr>
          <p:cNvPr id="561" name="Shape 561"/>
          <p:cNvSpPr>
            <a:spLocks noGrp="1"/>
          </p:cNvSpPr>
          <p:nvPr>
            <p:ph type="body" sz="quarter" idx="1"/>
          </p:nvPr>
        </p:nvSpPr>
        <p:spPr>
          <a:prstGeom prst="rect">
            <a:avLst/>
          </a:prstGeom>
        </p:spPr>
        <p:txBody>
          <a:bodyPr/>
          <a:lstStyle/>
          <a:p>
            <a:pPr>
              <a:buClr>
                <a:srgbClr val="000000"/>
              </a:buClr>
            </a:pPr>
            <a:r>
              <a:t>Can we now describe what happens when you visit </a:t>
            </a:r>
            <a:r>
              <a:rPr u="sng">
                <a:hlinkClick r:id="rId3"/>
              </a:rPr>
              <a:t>google.com</a:t>
            </a:r>
            <a:r>
              <a:t>?</a:t>
            </a:r>
          </a:p>
          <a:p>
            <a:pPr>
              <a:buClr>
                <a:srgbClr val="000000"/>
              </a:buClr>
            </a:pPr>
            <a:r>
              <a:t> - browser makes a request via HTTP</a:t>
            </a:r>
          </a:p>
          <a:p>
            <a:pPr>
              <a:buClr>
                <a:srgbClr val="000000"/>
              </a:buClr>
            </a:pPr>
            <a:r>
              <a:t> - google’s server receives that request, decides what HTML to return</a:t>
            </a:r>
          </a:p>
          <a:p>
            <a:pPr>
              <a:buClr>
                <a:srgbClr val="000000"/>
              </a:buClr>
            </a:pPr>
            <a:r>
              <a:t> - sends it back to the browser</a:t>
            </a:r>
          </a:p>
          <a:p>
            <a:pPr>
              <a:buClr>
                <a:srgbClr val="000000"/>
              </a:buClr>
            </a:pPr>
            <a:r>
              <a:t> - browser renders the response for the user</a:t>
            </a:r>
          </a:p>
          <a:p>
            <a:pPr>
              <a:buClr>
                <a:srgbClr val="000000"/>
              </a:buClr>
            </a:pPr>
            <a:endParaRPr/>
          </a:p>
          <a:p>
            <a:pPr>
              <a:buClr>
                <a:srgbClr val="000000"/>
              </a:buClr>
            </a:pPr>
            <a:r>
              <a:t>Super foundational for the rest of class, important to know the front end and back end</a:t>
            </a:r>
          </a:p>
          <a:p>
            <a:pPr>
              <a:buClr>
                <a:srgbClr val="000000"/>
              </a:buClr>
            </a:pPr>
            <a:r>
              <a:t> - 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Don’t have to do it in pairs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76238" y="685800"/>
            <a:ext cx="6105525"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a:buClr>
                <a:srgbClr val="000000"/>
              </a:buClr>
            </a:pPr>
            <a:r>
              <a:t>Talked about how the frontend has 3 core “languages” (sets of instructions)</a:t>
            </a:r>
          </a:p>
          <a:p>
            <a:pPr>
              <a:buClr>
                <a:srgbClr val="000000"/>
              </a:buClr>
            </a:pPr>
            <a:r>
              <a:t>It’s all just text that’s transmitted</a:t>
            </a:r>
          </a:p>
          <a:p>
            <a:pPr>
              <a:buClr>
                <a:srgbClr val="000000"/>
              </a:buClr>
            </a:pPr>
            <a:r>
              <a:t> - HTML</a:t>
            </a:r>
          </a:p>
          <a:p>
            <a:pPr>
              <a:buClr>
                <a:srgbClr val="000000"/>
              </a:buClr>
            </a:pPr>
            <a:r>
              <a:t> - CSS</a:t>
            </a:r>
          </a:p>
          <a:p>
            <a:pPr>
              <a:buClr>
                <a:srgbClr val="000000"/>
              </a:buClr>
            </a:pPr>
            <a:r>
              <a:t> - JS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Shape 578"/>
          <p:cNvSpPr>
            <a:spLocks noGrp="1" noRot="1" noChangeAspect="1"/>
          </p:cNvSpPr>
          <p:nvPr>
            <p:ph type="sldImg"/>
          </p:nvPr>
        </p:nvSpPr>
        <p:spPr>
          <a:xfrm>
            <a:off x="376238" y="685800"/>
            <a:ext cx="6105525" cy="3429000"/>
          </a:xfrm>
          <a:prstGeom prst="rect">
            <a:avLst/>
          </a:prstGeom>
        </p:spPr>
        <p:txBody>
          <a:bodyPr/>
          <a:lstStyle/>
          <a:p>
            <a:endParaRPr/>
          </a:p>
        </p:txBody>
      </p:sp>
      <p:sp>
        <p:nvSpPr>
          <p:cNvPr id="579" name="Shape 579"/>
          <p:cNvSpPr>
            <a:spLocks noGrp="1"/>
          </p:cNvSpPr>
          <p:nvPr>
            <p:ph type="body" sz="quarter" idx="1"/>
          </p:nvPr>
        </p:nvSpPr>
        <p:spPr>
          <a:prstGeom prst="rect">
            <a:avLst/>
          </a:prstGeom>
        </p:spPr>
        <p:txBody>
          <a:bodyPr/>
          <a:lstStyle/>
          <a:p>
            <a:r>
              <a:t>It might look a bit weird, might look like code</a:t>
            </a:r>
          </a:p>
          <a:p>
            <a:r>
              <a:t>Same as a teacher marking up our essays in high school</a:t>
            </a:r>
          </a:p>
          <a:p>
            <a:endParaRPr/>
          </a:p>
          <a:p>
            <a:r>
              <a:t>Just a way to add *semantics*</a:t>
            </a:r>
          </a:p>
          <a:p>
            <a:r>
              <a:t> - this is a heading</a:t>
            </a:r>
          </a:p>
          <a:p>
            <a:r>
              <a:t> - this is a paragraph</a:t>
            </a:r>
          </a:p>
          <a:p>
            <a:r>
              <a:t> - this is a list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a:spLocks noGrp="1" noRot="1" noChangeAspect="1"/>
          </p:cNvSpPr>
          <p:nvPr>
            <p:ph type="sldImg"/>
          </p:nvPr>
        </p:nvSpPr>
        <p:spPr>
          <a:xfrm>
            <a:off x="376238" y="685800"/>
            <a:ext cx="6105525" cy="3429000"/>
          </a:xfrm>
          <a:prstGeom prst="rect">
            <a:avLst/>
          </a:prstGeom>
        </p:spPr>
        <p:txBody>
          <a:bodyPr/>
          <a:lstStyle/>
          <a:p>
            <a:endParaRPr/>
          </a:p>
        </p:txBody>
      </p:sp>
      <p:sp>
        <p:nvSpPr>
          <p:cNvPr id="588" name="Shape 588"/>
          <p:cNvSpPr>
            <a:spLocks noGrp="1"/>
          </p:cNvSpPr>
          <p:nvPr>
            <p:ph type="body" sz="quarter" idx="1"/>
          </p:nvPr>
        </p:nvSpPr>
        <p:spPr>
          <a:prstGeom prst="rect">
            <a:avLst/>
          </a:prstGeom>
        </p:spPr>
        <p:txBody>
          <a:bodyPr/>
          <a:lstStyle/>
          <a:p>
            <a:r>
              <a:t>An overview of a few tags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xfrm>
            <a:off x="376238" y="685800"/>
            <a:ext cx="6105525" cy="3429000"/>
          </a:xfrm>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r>
              <a:t>Common attributes of tags/elements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noRot="1" noChangeAspect="1"/>
          </p:cNvSpPr>
          <p:nvPr>
            <p:ph type="sldImg"/>
          </p:nvPr>
        </p:nvSpPr>
        <p:spPr>
          <a:xfrm>
            <a:off x="376238" y="685800"/>
            <a:ext cx="6105525" cy="3429000"/>
          </a:xfrm>
          <a:prstGeom prst="rect">
            <a:avLst/>
          </a:prstGeom>
        </p:spPr>
        <p:txBody>
          <a:bodyPr/>
          <a:lstStyle/>
          <a:p>
            <a:endParaRPr/>
          </a:p>
        </p:txBody>
      </p:sp>
      <p:sp>
        <p:nvSpPr>
          <p:cNvPr id="609" name="Shape 609"/>
          <p:cNvSpPr>
            <a:spLocks noGrp="1"/>
          </p:cNvSpPr>
          <p:nvPr>
            <p:ph type="body" sz="quarter" idx="1"/>
          </p:nvPr>
        </p:nvSpPr>
        <p:spPr>
          <a:prstGeom prst="rect">
            <a:avLst/>
          </a:prstGeom>
        </p:spPr>
        <p:txBody>
          <a:bodyPr/>
          <a:lstStyle/>
          <a:p>
            <a:r>
              <a:t>Even without knowing much about the page, you can kinda tell what’s going on here.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noRot="1" noChangeAspect="1"/>
          </p:cNvSpPr>
          <p:nvPr>
            <p:ph type="sldImg"/>
          </p:nvPr>
        </p:nvSpPr>
        <p:spPr>
          <a:xfrm>
            <a:off x="376238" y="685800"/>
            <a:ext cx="6105525" cy="3429000"/>
          </a:xfrm>
          <a:prstGeom prst="rect">
            <a:avLst/>
          </a:prstGeom>
        </p:spPr>
        <p:txBody>
          <a:bodyPr/>
          <a:lstStyle/>
          <a:p>
            <a:endParaRPr/>
          </a:p>
        </p:txBody>
      </p:sp>
      <p:sp>
        <p:nvSpPr>
          <p:cNvPr id="619" name="Shape 619"/>
          <p:cNvSpPr>
            <a:spLocks noGrp="1"/>
          </p:cNvSpPr>
          <p:nvPr>
            <p:ph type="body" sz="quarter" idx="1"/>
          </p:nvPr>
        </p:nvSpPr>
        <p:spPr>
          <a:prstGeom prst="rect">
            <a:avLst/>
          </a:prstGeom>
        </p:spPr>
        <p:txBody>
          <a:bodyPr/>
          <a:lstStyle/>
          <a:p>
            <a:r>
              <a:t>I want to talk a bit about nesting</a:t>
            </a:r>
          </a:p>
          <a:p>
            <a:endParaRPr/>
          </a:p>
          <a:p>
            <a:r>
              <a:t>This is going to make your life so much easier</a:t>
            </a:r>
          </a:p>
          <a:p>
            <a:r>
              <a:t>In previous classes I didn’t use this slide and people had all sorts of bugs</a:t>
            </a:r>
          </a:p>
          <a:p>
            <a:endParaRPr/>
          </a:p>
          <a:p>
            <a:r>
              <a:t>Whitespace isn’t important in HTML</a:t>
            </a:r>
          </a:p>
          <a:p>
            <a:r>
              <a:t> - it all gets stripped down to one space</a:t>
            </a:r>
          </a:p>
          <a:p>
            <a:r>
              <a:t> - great convenience for programmers</a:t>
            </a:r>
          </a:p>
          <a:p>
            <a:endParaRPr/>
          </a:p>
          <a:p>
            <a:r>
              <a:t>used when writing code in every language</a:t>
            </a:r>
          </a:p>
          <a:p>
            <a:r>
              <a:t> - suggest a hierarchy</a:t>
            </a:r>
          </a:p>
          <a:p>
            <a:r>
              <a:t> - very rare to see all code lined up against the left</a:t>
            </a:r>
          </a:p>
          <a:p>
            <a:endParaRPr/>
          </a:p>
          <a:p>
            <a:r>
              <a:t>Your text editor wants to help you nest things</a:t>
            </a:r>
          </a:p>
          <a:p>
            <a:r>
              <a:t>Don’t fight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xfrm>
            <a:off x="376238" y="685800"/>
            <a:ext cx="6105525" cy="3429000"/>
          </a:xfrm>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xfrm>
            <a:off x="376238" y="685800"/>
            <a:ext cx="6105525" cy="3429000"/>
          </a:xfrm>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r>
              <a:t>CSS selector wraps a group of…</a:t>
            </a:r>
          </a:p>
          <a:p>
            <a:r>
              <a:t>CSS rules</a:t>
            </a:r>
          </a:p>
          <a:p>
            <a:endParaRPr/>
          </a:p>
          <a:p>
            <a:r>
              <a:t>there are hundreds of different rules, and tons of values they can take</a:t>
            </a:r>
          </a:p>
          <a:p>
            <a:r>
              <a:t>set color, size, font, spacing, borders, shadows, gradients, and tons of other stuff</a:t>
            </a:r>
          </a:p>
          <a:p>
            <a:endParaRPr/>
          </a:p>
          <a:p>
            <a:r>
              <a:t>CSS Selectors can be nested</a:t>
            </a:r>
          </a:p>
          <a:p>
            <a:r>
              <a:t>start with a dot or pound sign (class or id)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xfrm>
            <a:off x="376238" y="685800"/>
            <a:ext cx="6105525" cy="3429000"/>
          </a:xfrm>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All elements with a class of “profile picture”</a:t>
            </a:r>
          </a:p>
          <a:p>
            <a:r>
              <a:t> - setup a click listener</a:t>
            </a:r>
          </a:p>
          <a:p>
            <a:r>
              <a:t> - run this code inside my function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hape 664"/>
          <p:cNvSpPr>
            <a:spLocks noGrp="1" noRot="1" noChangeAspect="1"/>
          </p:cNvSpPr>
          <p:nvPr>
            <p:ph type="sldImg"/>
          </p:nvPr>
        </p:nvSpPr>
        <p:spPr>
          <a:xfrm>
            <a:off x="376238" y="685800"/>
            <a:ext cx="6105525" cy="3429000"/>
          </a:xfrm>
          <a:prstGeom prst="rect">
            <a:avLst/>
          </a:prstGeom>
        </p:spPr>
        <p:txBody>
          <a:bodyPr/>
          <a:lstStyle/>
          <a:p>
            <a:endParaRPr/>
          </a:p>
        </p:txBody>
      </p:sp>
      <p:sp>
        <p:nvSpPr>
          <p:cNvPr id="665" name="Shape 665"/>
          <p:cNvSpPr>
            <a:spLocks noGrp="1"/>
          </p:cNvSpPr>
          <p:nvPr>
            <p:ph type="body" sz="quarter" idx="1"/>
          </p:nvPr>
        </p:nvSpPr>
        <p:spPr>
          <a:prstGeom prst="rect">
            <a:avLst/>
          </a:prstGeom>
        </p:spPr>
        <p:txBody>
          <a:bodyPr/>
          <a:lstStyle>
            <a:lvl1pPr>
              <a:buClr>
                <a:srgbClr val="000000"/>
              </a:buClr>
            </a:lvl1pPr>
          </a:lstStyle>
          <a:p>
            <a: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Why are you here? Why did you sign up?</a:t>
            </a:r>
          </a:p>
          <a:p>
            <a:r>
              <a:t>What are you hoping to learn or get out of this weekend?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a:spLocks noGrp="1" noRot="1" noChangeAspect="1"/>
          </p:cNvSpPr>
          <p:nvPr>
            <p:ph type="sldImg"/>
          </p:nvPr>
        </p:nvSpPr>
        <p:spPr>
          <a:xfrm>
            <a:off x="376238" y="685800"/>
            <a:ext cx="6105525" cy="3429000"/>
          </a:xfrm>
          <a:prstGeom prst="rect">
            <a:avLst/>
          </a:prstGeom>
        </p:spPr>
        <p:txBody>
          <a:bodyPr/>
          <a:lstStyle/>
          <a:p>
            <a:endParaRPr/>
          </a:p>
        </p:txBody>
      </p:sp>
      <p:sp>
        <p:nvSpPr>
          <p:cNvPr id="688" name="Shape 688"/>
          <p:cNvSpPr>
            <a:spLocks noGrp="1"/>
          </p:cNvSpPr>
          <p:nvPr>
            <p:ph type="body" sz="quarter" idx="1"/>
          </p:nvPr>
        </p:nvSpPr>
        <p:spPr>
          <a:prstGeom prst="rect">
            <a:avLst/>
          </a:prstGeom>
        </p:spPr>
        <p:txBody>
          <a:bodyPr/>
          <a:lstStyle/>
          <a:p>
            <a:pPr>
              <a:buClr>
                <a:srgbClr val="000000"/>
              </a:buClr>
            </a:pPr>
            <a:r>
              <a:t>Some exercises:</a:t>
            </a:r>
          </a:p>
          <a:p>
            <a:pPr>
              <a:buClr>
                <a:srgbClr val="000000"/>
              </a:buClr>
            </a:pPr>
            <a:r>
              <a:t> - Try changing the logo on </a:t>
            </a:r>
            <a:r>
              <a:rPr u="sng">
                <a:hlinkClick r:id="rId3"/>
              </a:rPr>
              <a:t>google.com</a:t>
            </a:r>
          </a:p>
          <a:p>
            <a:pPr>
              <a:buClr>
                <a:srgbClr val="000000"/>
              </a:buClr>
            </a:pPr>
            <a:r>
              <a:t> - Try changing the color of text on Facebook</a:t>
            </a:r>
          </a:p>
          <a:p>
            <a:pPr>
              <a:buClr>
                <a:srgbClr val="000000"/>
              </a:buClr>
            </a:pPr>
            <a:r>
              <a:t> - Add your own headline to </a:t>
            </a:r>
            <a:r>
              <a:rPr u="sng">
                <a:hlinkClick r:id="rId4"/>
              </a:rPr>
              <a:t>http://www.huffingtonpost.com/</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a:spLocks noGrp="1" noRot="1" noChangeAspect="1"/>
          </p:cNvSpPr>
          <p:nvPr>
            <p:ph type="sldImg"/>
          </p:nvPr>
        </p:nvSpPr>
        <p:spPr>
          <a:xfrm>
            <a:off x="376238" y="685800"/>
            <a:ext cx="6105525" cy="3429000"/>
          </a:xfrm>
          <a:prstGeom prst="rect">
            <a:avLst/>
          </a:prstGeom>
        </p:spPr>
        <p:txBody>
          <a:bodyPr/>
          <a:lstStyle/>
          <a:p>
            <a:endParaRPr/>
          </a:p>
        </p:txBody>
      </p:sp>
      <p:sp>
        <p:nvSpPr>
          <p:cNvPr id="735" name="Shape 735"/>
          <p:cNvSpPr>
            <a:spLocks noGrp="1"/>
          </p:cNvSpPr>
          <p:nvPr>
            <p:ph type="body" sz="quarter" idx="1"/>
          </p:nvPr>
        </p:nvSpPr>
        <p:spPr>
          <a:prstGeom prst="rect">
            <a:avLst/>
          </a:prstGeom>
        </p:spPr>
        <p:txBody>
          <a:bodyPr/>
          <a:lstStyle>
            <a:lvl1pPr>
              <a:buClr>
                <a:srgbClr val="000000"/>
              </a:buClr>
            </a:lvl1pPr>
          </a:lstStyle>
          <a:p>
            <a:r>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Shape 743"/>
          <p:cNvSpPr>
            <a:spLocks noGrp="1" noRot="1" noChangeAspect="1"/>
          </p:cNvSpPr>
          <p:nvPr>
            <p:ph type="sldImg"/>
          </p:nvPr>
        </p:nvSpPr>
        <p:spPr>
          <a:xfrm>
            <a:off x="376238" y="685800"/>
            <a:ext cx="6105525" cy="3429000"/>
          </a:xfrm>
          <a:prstGeom prst="rect">
            <a:avLst/>
          </a:prstGeom>
        </p:spPr>
        <p:txBody>
          <a:bodyPr/>
          <a:lstStyle/>
          <a:p>
            <a:endParaRPr/>
          </a:p>
        </p:txBody>
      </p:sp>
      <p:sp>
        <p:nvSpPr>
          <p:cNvPr id="744" name="Shape 744"/>
          <p:cNvSpPr>
            <a:spLocks noGrp="1"/>
          </p:cNvSpPr>
          <p:nvPr>
            <p:ph type="body" sz="quarter" idx="1"/>
          </p:nvPr>
        </p:nvSpPr>
        <p:spPr>
          <a:prstGeom prst="rect">
            <a:avLst/>
          </a:prstGeom>
        </p:spPr>
        <p:txBody>
          <a:bodyPr/>
          <a:lstStyle/>
          <a:p>
            <a:r>
              <a:t>Yesterday we had simple web pages and wrote all of our code by hand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Shape 752"/>
          <p:cNvSpPr>
            <a:spLocks noGrp="1" noRot="1" noChangeAspect="1"/>
          </p:cNvSpPr>
          <p:nvPr>
            <p:ph type="sldImg"/>
          </p:nvPr>
        </p:nvSpPr>
        <p:spPr>
          <a:xfrm>
            <a:off x="376238" y="685800"/>
            <a:ext cx="6105525" cy="3429000"/>
          </a:xfrm>
          <a:prstGeom prst="rect">
            <a:avLst/>
          </a:prstGeom>
        </p:spPr>
        <p:txBody>
          <a:bodyPr/>
          <a:lstStyle/>
          <a:p>
            <a:endParaRPr/>
          </a:p>
        </p:txBody>
      </p:sp>
      <p:sp>
        <p:nvSpPr>
          <p:cNvPr id="753" name="Shape 753"/>
          <p:cNvSpPr>
            <a:spLocks noGrp="1"/>
          </p:cNvSpPr>
          <p:nvPr>
            <p:ph type="body" sz="quarter" idx="1"/>
          </p:nvPr>
        </p:nvSpPr>
        <p:spPr>
          <a:prstGeom prst="rect">
            <a:avLst/>
          </a:prstGeom>
        </p:spPr>
        <p:txBody>
          <a:bodyPr/>
          <a:lstStyle/>
          <a:p>
            <a:r>
              <a:rPr dirty="0"/>
              <a:t>Imagine a site like google with billions of different search results pages</a:t>
            </a:r>
          </a:p>
          <a:p>
            <a:r>
              <a:rPr dirty="0"/>
              <a:t> - no one is sitting there writing billions of HTML documents for every query</a:t>
            </a:r>
          </a:p>
          <a:p>
            <a:endParaRPr dirty="0"/>
          </a:p>
          <a:p>
            <a:r>
              <a:rPr dirty="0"/>
              <a:t>Or the dashboard of a web app like </a:t>
            </a:r>
            <a:r>
              <a:rPr lang="en-US" dirty="0" smtClean="0"/>
              <a:t>facebook, twitter, </a:t>
            </a:r>
            <a:r>
              <a:rPr dirty="0" smtClean="0"/>
              <a:t>hubspot</a:t>
            </a:r>
            <a:r>
              <a:rPr dirty="0"/>
              <a:t>, evernote, salesforce.</a:t>
            </a:r>
          </a:p>
          <a:p>
            <a:r>
              <a:rPr dirty="0"/>
              <a:t> - Everyone’s homepage is always changing</a:t>
            </a:r>
          </a:p>
          <a:p>
            <a:r>
              <a:rPr dirty="0"/>
              <a:t> - impossible to do keep it updated </a:t>
            </a:r>
            <a:r>
              <a:rPr lang="en-US" dirty="0" smtClean="0"/>
              <a:t>writing HTML </a:t>
            </a:r>
            <a:r>
              <a:rPr dirty="0" smtClean="0"/>
              <a:t>by </a:t>
            </a:r>
            <a:r>
              <a:rPr dirty="0"/>
              <a:t>hand</a:t>
            </a:r>
          </a:p>
          <a:p>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hape 761"/>
          <p:cNvSpPr>
            <a:spLocks noGrp="1" noRot="1" noChangeAspect="1"/>
          </p:cNvSpPr>
          <p:nvPr>
            <p:ph type="sldImg"/>
          </p:nvPr>
        </p:nvSpPr>
        <p:spPr>
          <a:xfrm>
            <a:off x="376238" y="685800"/>
            <a:ext cx="6105525" cy="3429000"/>
          </a:xfrm>
          <a:prstGeom prst="rect">
            <a:avLst/>
          </a:prstGeom>
        </p:spPr>
        <p:txBody>
          <a:bodyPr/>
          <a:lstStyle/>
          <a:p>
            <a:endParaRPr/>
          </a:p>
        </p:txBody>
      </p:sp>
      <p:sp>
        <p:nvSpPr>
          <p:cNvPr id="762" name="Shape 762"/>
          <p:cNvSpPr>
            <a:spLocks noGrp="1"/>
          </p:cNvSpPr>
          <p:nvPr>
            <p:ph type="body" sz="quarter" idx="1"/>
          </p:nvPr>
        </p:nvSpPr>
        <p:spPr>
          <a:prstGeom prst="rect">
            <a:avLst/>
          </a:prstGeom>
        </p:spPr>
        <p:txBody>
          <a:bodyPr/>
          <a:lstStyle/>
          <a:p>
            <a:r>
              <a:t>This is where programming languages come into play</a:t>
            </a:r>
          </a:p>
          <a:p>
            <a:endParaRPr/>
          </a:p>
          <a:p>
            <a:r>
              <a:t> - keeping track of data</a:t>
            </a:r>
          </a:p>
          <a:p>
            <a:r>
              <a:t> - making decisions</a:t>
            </a:r>
          </a:p>
          <a:p>
            <a:r>
              <a:t> - repeating things</a:t>
            </a:r>
          </a:p>
          <a:p>
            <a:r>
              <a:t> - connecting to other services</a:t>
            </a:r>
          </a:p>
          <a:p>
            <a:endParaRPr/>
          </a:p>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76238" y="685800"/>
            <a:ext cx="6105525"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Most requests you make are GET requests, but sometimes you make POST requests</a:t>
            </a:r>
          </a:p>
          <a:p>
            <a:r>
              <a:t> - usually for things like form submissions or file uploads </a:t>
            </a:r>
          </a:p>
          <a:p>
            <a:r>
              <a:t> - uploading new Facebook album or signing up for a new service </a:t>
            </a:r>
          </a:p>
          <a:p>
            <a:endParaRPr/>
          </a:p>
          <a:p>
            <a:r>
              <a:t>The protocol you’re used to seeing is HTTP (others like FTP, SSH)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Shape 770"/>
          <p:cNvSpPr>
            <a:spLocks noGrp="1" noRot="1" noChangeAspect="1"/>
          </p:cNvSpPr>
          <p:nvPr>
            <p:ph type="sldImg"/>
          </p:nvPr>
        </p:nvSpPr>
        <p:spPr>
          <a:xfrm>
            <a:off x="376238" y="685800"/>
            <a:ext cx="6105525" cy="3429000"/>
          </a:xfrm>
          <a:prstGeom prst="rect">
            <a:avLst/>
          </a:prstGeom>
        </p:spPr>
        <p:txBody>
          <a:bodyPr/>
          <a:lstStyle/>
          <a:p>
            <a:endParaRPr/>
          </a:p>
        </p:txBody>
      </p:sp>
      <p:sp>
        <p:nvSpPr>
          <p:cNvPr id="771" name="Shape 771"/>
          <p:cNvSpPr>
            <a:spLocks noGrp="1"/>
          </p:cNvSpPr>
          <p:nvPr>
            <p:ph type="body" sz="quarter" idx="1"/>
          </p:nvPr>
        </p:nvSpPr>
        <p:spPr>
          <a:prstGeom prst="rect">
            <a:avLst/>
          </a:prstGeom>
        </p:spPr>
        <p:txBody>
          <a:bodyPr/>
          <a:lstStyle/>
          <a:p>
            <a:endParaRPr/>
          </a:p>
          <a:p>
            <a:endParaRPr/>
          </a:p>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Shape 782"/>
          <p:cNvSpPr>
            <a:spLocks noGrp="1" noRot="1" noChangeAspect="1"/>
          </p:cNvSpPr>
          <p:nvPr>
            <p:ph type="sldImg"/>
          </p:nvPr>
        </p:nvSpPr>
        <p:spPr>
          <a:xfrm>
            <a:off x="376238" y="685800"/>
            <a:ext cx="6105525" cy="3429000"/>
          </a:xfrm>
          <a:prstGeom prst="rect">
            <a:avLst/>
          </a:prstGeom>
        </p:spPr>
        <p:txBody>
          <a:bodyPr/>
          <a:lstStyle/>
          <a:p>
            <a:endParaRPr/>
          </a:p>
        </p:txBody>
      </p:sp>
      <p:sp>
        <p:nvSpPr>
          <p:cNvPr id="783" name="Shape 783"/>
          <p:cNvSpPr>
            <a:spLocks noGrp="1"/>
          </p:cNvSpPr>
          <p:nvPr>
            <p:ph type="body" sz="quarter" idx="1"/>
          </p:nvPr>
        </p:nvSpPr>
        <p:spPr>
          <a:prstGeom prst="rect">
            <a:avLst/>
          </a:prstGeom>
        </p:spPr>
        <p:txBody>
          <a:bodyPr/>
          <a:lstStyle/>
          <a:p>
            <a:r>
              <a:rPr lang="en-US" dirty="0" err="1" smtClean="0"/>
              <a:t>Backends</a:t>
            </a:r>
            <a:r>
              <a:rPr lang="en-US" dirty="0" smtClean="0"/>
              <a:t> generally aren’t built with the same technologies used in the frontend</a:t>
            </a:r>
          </a:p>
          <a:p>
            <a:r>
              <a:rPr lang="en-US" baseline="0" dirty="0" smtClean="0"/>
              <a:t> - some people are building </a:t>
            </a:r>
            <a:r>
              <a:rPr lang="en-US" baseline="0" dirty="0" err="1" smtClean="0"/>
              <a:t>backends</a:t>
            </a:r>
            <a:r>
              <a:rPr lang="en-US" baseline="0" dirty="0" smtClean="0"/>
              <a:t> with </a:t>
            </a:r>
            <a:r>
              <a:rPr lang="en-US" baseline="0" dirty="0" err="1" smtClean="0"/>
              <a:t>Javascript</a:t>
            </a:r>
            <a:r>
              <a:rPr lang="en-US" baseline="0" dirty="0" smtClean="0"/>
              <a:t>, but most are built w languages you’ve heard of like PHP, Python, Ruby or Java</a:t>
            </a:r>
            <a:endParaRPr lang="en-US" dirty="0" smtClean="0"/>
          </a:p>
          <a:p>
            <a:endParaRPr lang="en-US" dirty="0" smtClean="0"/>
          </a:p>
          <a:p>
            <a:r>
              <a:rPr dirty="0" smtClean="0"/>
              <a:t>Lots </a:t>
            </a:r>
            <a:r>
              <a:rPr dirty="0"/>
              <a:t>of repetitive tasks and responsibilities in backend web development:</a:t>
            </a:r>
          </a:p>
          <a:p>
            <a:r>
              <a:rPr dirty="0"/>
              <a:t> - connecting to a database and reading or writing rows</a:t>
            </a:r>
          </a:p>
          <a:p>
            <a:r>
              <a:rPr dirty="0"/>
              <a:t> - hashing passwords and checking if a user is logged in</a:t>
            </a:r>
          </a:p>
          <a:p>
            <a:r>
              <a:rPr dirty="0"/>
              <a:t> - processing form input and showing errors for invalid inputs</a:t>
            </a:r>
          </a:p>
          <a:p>
            <a:r>
              <a:rPr dirty="0"/>
              <a:t> - running logic to build an HTML document</a:t>
            </a:r>
          </a:p>
          <a:p>
            <a:endParaRPr dirty="0"/>
          </a:p>
          <a:p>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xfrm>
            <a:off x="376238" y="685800"/>
            <a:ext cx="6105525" cy="3429000"/>
          </a:xfrm>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A framework is a set of libraries all bundled together</a:t>
            </a:r>
          </a:p>
          <a:p>
            <a:r>
              <a:t> - Rails has code that talks to databases, renders HTML, handles forms, etc</a:t>
            </a:r>
          </a:p>
          <a:p>
            <a:endParaRPr/>
          </a:p>
          <a:p>
            <a:r>
              <a:t>A library is a set of functions that we can call that do a lot of </a:t>
            </a:r>
            <a:r>
              <a:rPr u="sng"/>
              <a:t>generic logic</a:t>
            </a:r>
            <a:r>
              <a:t> for us</a:t>
            </a:r>
          </a:p>
          <a:p>
            <a:r>
              <a:t>Allows web developers to focus on the application-specific parts of their code</a:t>
            </a:r>
          </a:p>
          <a:p>
            <a:r>
              <a:t> - running their own business logic</a:t>
            </a:r>
          </a:p>
          <a:p>
            <a:r>
              <a:t> - rather than all the boring stuff that every website already had</a:t>
            </a:r>
          </a:p>
          <a:p>
            <a:endParaRPr/>
          </a:p>
          <a:p>
            <a:r>
              <a:t>Yesterday we used Twitter’s bootstrap library to save us from having to write CSS grids, icons, typography, etc</a:t>
            </a:r>
          </a:p>
          <a:p>
            <a:r>
              <a:t>Today we’ll use Sinatra to help us build web apps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xfrm>
            <a:off x="376238" y="685800"/>
            <a:ext cx="6105525" cy="3429000"/>
          </a:xfrm>
          <a:prstGeom prst="rect">
            <a:avLst/>
          </a:prstGeom>
        </p:spPr>
        <p:txBody>
          <a:bodyPr/>
          <a:lstStyle/>
          <a:p>
            <a:endParaRPr/>
          </a:p>
        </p:txBody>
      </p:sp>
      <p:sp>
        <p:nvSpPr>
          <p:cNvPr id="804" name="Shape 804"/>
          <p:cNvSpPr>
            <a:spLocks noGrp="1"/>
          </p:cNvSpPr>
          <p:nvPr>
            <p:ph type="body" sz="quarter" idx="1"/>
          </p:nvPr>
        </p:nvSpPr>
        <p:spPr>
          <a:prstGeom prst="rect">
            <a:avLst/>
          </a:prstGeom>
        </p:spPr>
        <p:txBody>
          <a:bodyPr/>
          <a:lstStyle/>
          <a:p>
            <a:r>
              <a:t>Open sourced code</a:t>
            </a:r>
          </a:p>
          <a:p>
            <a:r>
              <a:t> - avoids every developer having to come up with their own solution to the same problems</a:t>
            </a:r>
          </a:p>
          <a:p>
            <a:r>
              <a:t> - allows us to stand on the shoulders of giants, if we trust other people’s code</a:t>
            </a:r>
          </a:p>
          <a:p>
            <a:endParaRPr/>
          </a:p>
          <a:p>
            <a:r>
              <a:t>Free as in “beer”, doesn’t cost anything </a:t>
            </a:r>
          </a:p>
          <a:p>
            <a:r>
              <a:t>Free as in “speech”, unrestricted, no rules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I’m going to go over *my* goals for the class</a:t>
            </a:r>
          </a:p>
          <a:p>
            <a:r>
              <a:t>Keep in mind what *your* goals are and we can talk about some of those afterwards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76238" y="685800"/>
            <a:ext cx="6105525"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lvl1pPr>
              <a:buClr>
                <a:srgbClr val="000000"/>
              </a:buClr>
            </a:lvl1pPr>
          </a:lstStyle>
          <a:p>
            <a:r>
              <a:t>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xfrm>
            <a:off x="376238" y="685800"/>
            <a:ext cx="6105525" cy="3429000"/>
          </a:xfrm>
          <a:prstGeom prst="rect">
            <a:avLst/>
          </a:prstGeom>
        </p:spPr>
        <p:txBody>
          <a:bodyPr/>
          <a:lstStyle/>
          <a:p>
            <a:endParaRPr/>
          </a:p>
        </p:txBody>
      </p:sp>
      <p:sp>
        <p:nvSpPr>
          <p:cNvPr id="804" name="Shape 804"/>
          <p:cNvSpPr>
            <a:spLocks noGrp="1"/>
          </p:cNvSpPr>
          <p:nvPr>
            <p:ph type="body" sz="quarter" idx="1"/>
          </p:nvPr>
        </p:nvSpPr>
        <p:spPr>
          <a:prstGeom prst="rect">
            <a:avLst/>
          </a:prstGeom>
        </p:spPr>
        <p:txBody>
          <a:bodyPr/>
          <a:lstStyle/>
          <a:p>
            <a:r>
              <a:rPr lang="en-US" dirty="0" smtClean="0"/>
              <a:t>How have you heard the term API used before?</a:t>
            </a:r>
          </a:p>
          <a:p>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xfrm>
            <a:off x="376238" y="685800"/>
            <a:ext cx="6105525" cy="3429000"/>
          </a:xfrm>
          <a:prstGeom prst="rect">
            <a:avLst/>
          </a:prstGeom>
        </p:spPr>
        <p:txBody>
          <a:bodyPr/>
          <a:lstStyle/>
          <a:p>
            <a:endParaRPr/>
          </a:p>
        </p:txBody>
      </p:sp>
      <p:sp>
        <p:nvSpPr>
          <p:cNvPr id="804" name="Shape 804"/>
          <p:cNvSpPr>
            <a:spLocks noGrp="1"/>
          </p:cNvSpPr>
          <p:nvPr>
            <p:ph type="body" sz="quarter" idx="1"/>
          </p:nvPr>
        </p:nvSpPr>
        <p:spPr>
          <a:prstGeom prst="rect">
            <a:avLst/>
          </a:prstGeom>
        </p:spPr>
        <p:txBody>
          <a:bodyPr/>
          <a:lstStyle/>
          <a:p>
            <a:r>
              <a:rPr lang="en-US" dirty="0" smtClean="0"/>
              <a:t>At a high level, APIs are ways for computers to talk to</a:t>
            </a:r>
            <a:r>
              <a:rPr lang="en-US" baseline="0" dirty="0" smtClean="0"/>
              <a:t> each other</a:t>
            </a:r>
            <a:endParaRPr lang="en-US" dirty="0" smtClean="0"/>
          </a:p>
          <a:p>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xfrm>
            <a:off x="376238" y="685800"/>
            <a:ext cx="6105525" cy="3429000"/>
          </a:xfrm>
          <a:prstGeom prst="rect">
            <a:avLst/>
          </a:prstGeom>
        </p:spPr>
        <p:txBody>
          <a:bodyPr/>
          <a:lstStyle/>
          <a:p>
            <a:endParaRPr/>
          </a:p>
        </p:txBody>
      </p:sp>
      <p:sp>
        <p:nvSpPr>
          <p:cNvPr id="804" name="Shape 804"/>
          <p:cNvSpPr>
            <a:spLocks noGrp="1"/>
          </p:cNvSpPr>
          <p:nvPr>
            <p:ph type="body" sz="quarter" idx="1"/>
          </p:nvPr>
        </p:nvSpPr>
        <p:spPr>
          <a:prstGeom prst="rect">
            <a:avLst/>
          </a:prstGeom>
        </p:spPr>
        <p:txBody>
          <a:bodyPr/>
          <a:lstStyle/>
          <a:p>
            <a:r>
              <a:rPr lang="en-US" dirty="0" smtClean="0"/>
              <a:t>the code that we write</a:t>
            </a:r>
            <a:r>
              <a:rPr lang="en-US" baseline="0" dirty="0" smtClean="0"/>
              <a:t> talking to the code that someone else wrote</a:t>
            </a:r>
          </a:p>
          <a:p>
            <a:r>
              <a:rPr lang="en-US" baseline="0" dirty="0" smtClean="0"/>
              <a:t> - by making HTTP requests from our application to theirs</a:t>
            </a:r>
            <a:endParaRPr lang="en-US" dirty="0" smtClean="0"/>
          </a:p>
          <a:p>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xfrm>
            <a:off x="376238" y="685800"/>
            <a:ext cx="6105525" cy="3429000"/>
          </a:xfrm>
          <a:prstGeom prst="rect">
            <a:avLst/>
          </a:prstGeom>
        </p:spPr>
        <p:txBody>
          <a:bodyPr/>
          <a:lstStyle/>
          <a:p>
            <a:endParaRPr/>
          </a:p>
        </p:txBody>
      </p:sp>
      <p:sp>
        <p:nvSpPr>
          <p:cNvPr id="804" name="Shape 804"/>
          <p:cNvSpPr>
            <a:spLocks noGrp="1"/>
          </p:cNvSpPr>
          <p:nvPr>
            <p:ph type="body" sz="quarter" idx="1"/>
          </p:nvPr>
        </p:nvSpPr>
        <p:spPr>
          <a:prstGeom prst="rect">
            <a:avLst/>
          </a:prstGeom>
        </p:spPr>
        <p:txBody>
          <a:bodyPr/>
          <a:lstStyle/>
          <a:p>
            <a:r>
              <a:rPr lang="en-US" dirty="0" smtClean="0"/>
              <a:t>Chances </a:t>
            </a:r>
            <a:r>
              <a:rPr lang="en-US" dirty="0" smtClean="0"/>
              <a:t>are your favorite web service has an API</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xfrm>
            <a:off x="376238" y="685800"/>
            <a:ext cx="6105525" cy="3429000"/>
          </a:xfrm>
          <a:prstGeom prst="rect">
            <a:avLst/>
          </a:prstGeom>
        </p:spPr>
        <p:txBody>
          <a:bodyPr/>
          <a:lstStyle/>
          <a:p>
            <a:endParaRPr/>
          </a:p>
        </p:txBody>
      </p:sp>
      <p:sp>
        <p:nvSpPr>
          <p:cNvPr id="804" name="Shape 804"/>
          <p:cNvSpPr>
            <a:spLocks noGrp="1"/>
          </p:cNvSpPr>
          <p:nvPr>
            <p:ph type="body" sz="quarter" idx="1"/>
          </p:nvPr>
        </p:nvSpPr>
        <p:spPr>
          <a:prstGeom prst="rect">
            <a:avLst/>
          </a:prstGeom>
        </p:spPr>
        <p:txBody>
          <a:bodyPr/>
          <a:lstStyle/>
          <a:p>
            <a:r>
              <a:rPr lang="en-US" dirty="0" smtClean="0"/>
              <a:t>Chances </a:t>
            </a:r>
            <a:r>
              <a:rPr lang="en-US" dirty="0" smtClean="0"/>
              <a:t>are your favorite web service has an API</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xfrm>
            <a:off x="376238" y="685800"/>
            <a:ext cx="6105525" cy="3429000"/>
          </a:xfrm>
          <a:prstGeom prst="rect">
            <a:avLst/>
          </a:prstGeom>
        </p:spPr>
        <p:txBody>
          <a:bodyPr/>
          <a:lstStyle/>
          <a:p>
            <a:endParaRPr/>
          </a:p>
        </p:txBody>
      </p:sp>
      <p:sp>
        <p:nvSpPr>
          <p:cNvPr id="804" name="Shape 804"/>
          <p:cNvSpPr>
            <a:spLocks noGrp="1"/>
          </p:cNvSpPr>
          <p:nvPr>
            <p:ph type="body" sz="quarter" idx="1"/>
          </p:nvPr>
        </p:nvSpPr>
        <p:spPr>
          <a:prstGeom prst="rect">
            <a:avLst/>
          </a:prstGeom>
        </p:spPr>
        <p:txBody>
          <a:bodyPr/>
          <a:lstStyle/>
          <a:p>
            <a:r>
              <a:rPr lang="en-US" dirty="0" err="1" smtClean="0"/>
              <a:t>Mint.com</a:t>
            </a:r>
            <a:r>
              <a:rPr lang="en-US" baseline="0" dirty="0" smtClean="0"/>
              <a:t> is a personal finance service that helps you manage your spending and generate reports</a:t>
            </a:r>
          </a:p>
          <a:p>
            <a:r>
              <a:rPr lang="en-US" baseline="0" dirty="0" smtClean="0"/>
              <a:t> - they don’t want to make you enter all of your purchases, no one would use it</a:t>
            </a:r>
          </a:p>
          <a:p>
            <a:r>
              <a:rPr lang="en-US" baseline="0" dirty="0" smtClean="0"/>
              <a:t> - but they know that there are other computer systems out there that </a:t>
            </a:r>
            <a:r>
              <a:rPr lang="en-US" i="1" baseline="0" dirty="0" smtClean="0"/>
              <a:t>do</a:t>
            </a:r>
            <a:r>
              <a:rPr lang="en-US" i="0" baseline="0" dirty="0" smtClean="0"/>
              <a:t> have a record of all of your purchases</a:t>
            </a:r>
          </a:p>
          <a:p>
            <a:endParaRPr lang="en-US" i="0" baseline="0" dirty="0" smtClean="0"/>
          </a:p>
          <a:p>
            <a:r>
              <a:rPr lang="en-US" i="0" baseline="0" dirty="0" smtClean="0"/>
              <a:t>So they built API integrations with a number of </a:t>
            </a:r>
            <a:r>
              <a:rPr lang="en-US" i="0" u="sng" baseline="0" dirty="0" smtClean="0"/>
              <a:t>financial data brokers</a:t>
            </a:r>
            <a:r>
              <a:rPr lang="en-US" i="0" u="none" baseline="0" dirty="0" smtClean="0"/>
              <a:t> so that they can pull in your spending data automatically</a:t>
            </a:r>
          </a:p>
          <a:p>
            <a:r>
              <a:rPr lang="en-US" i="0" u="none" baseline="0" dirty="0" smtClean="0"/>
              <a:t> - they don’t have to ask you, they have their computer system talk to another</a:t>
            </a:r>
            <a:endParaRPr lang="en-US" u="none" dirty="0" smtClean="0"/>
          </a:p>
          <a:p>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xfrm>
            <a:off x="376238" y="685800"/>
            <a:ext cx="6105525" cy="3429000"/>
          </a:xfrm>
          <a:prstGeom prst="rect">
            <a:avLst/>
          </a:prstGeom>
        </p:spPr>
        <p:txBody>
          <a:bodyPr/>
          <a:lstStyle/>
          <a:p>
            <a:endParaRPr/>
          </a:p>
        </p:txBody>
      </p:sp>
      <p:sp>
        <p:nvSpPr>
          <p:cNvPr id="804" name="Shape 804"/>
          <p:cNvSpPr>
            <a:spLocks noGrp="1"/>
          </p:cNvSpPr>
          <p:nvPr>
            <p:ph type="body" sz="quarter" idx="1"/>
          </p:nvPr>
        </p:nvSpPr>
        <p:spPr>
          <a:prstGeom prst="rect">
            <a:avLst/>
          </a:prstGeom>
        </p:spPr>
        <p:txBody>
          <a:bodyPr/>
          <a:lstStyle/>
          <a:p>
            <a:r>
              <a:rPr lang="en-US" dirty="0" smtClean="0"/>
              <a:t>Yelp wants to show you locations that are nearby</a:t>
            </a:r>
          </a:p>
          <a:p>
            <a:r>
              <a:rPr lang="en-US" u="none" dirty="0" smtClean="0"/>
              <a:t> - they know you’re not going to type</a:t>
            </a:r>
            <a:r>
              <a:rPr lang="en-US" u="none" baseline="0" dirty="0" smtClean="0"/>
              <a:t> in your address perfectly</a:t>
            </a:r>
          </a:p>
          <a:p>
            <a:r>
              <a:rPr lang="en-US" u="none" baseline="0" dirty="0" smtClean="0"/>
              <a:t> - they need to be able to take what you type in (like “Central Square” or “South Station”)</a:t>
            </a:r>
          </a:p>
          <a:p>
            <a:r>
              <a:rPr lang="en-US" u="none" baseline="0" dirty="0" smtClean="0"/>
              <a:t> - and they need to get back an exact latitude/longitude so that they can look for nearby businesses</a:t>
            </a:r>
          </a:p>
          <a:p>
            <a:endParaRPr lang="en-US" u="none" baseline="0" dirty="0" smtClean="0"/>
          </a:p>
          <a:p>
            <a:r>
              <a:rPr lang="en-US" u="none" baseline="0" dirty="0" smtClean="0"/>
              <a:t>Build a map of the entire world and all of the various nicknames for places is really hard</a:t>
            </a:r>
          </a:p>
          <a:p>
            <a:r>
              <a:rPr lang="en-US" u="none" baseline="0" dirty="0" smtClean="0"/>
              <a:t> - they want to focus on letting people find and review restaurants, not build maps</a:t>
            </a:r>
            <a:endParaRPr lang="en-US" u="none" dirty="0" smtClean="0"/>
          </a:p>
          <a:p>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08679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Sometimes the user has no idea that an API integration is happening at all</a:t>
            </a:r>
          </a:p>
          <a:p>
            <a:r>
              <a:rPr lang="en-US" dirty="0" smtClean="0"/>
              <a:t> - they simply</a:t>
            </a:r>
            <a:r>
              <a:rPr lang="en-US" baseline="0" dirty="0" smtClean="0"/>
              <a:t> browse a site, making HTTP requests to its backend and get a response</a:t>
            </a:r>
          </a:p>
          <a:p>
            <a:pPr marL="0" marR="0" indent="0" defTabSz="457200" eaLnBrk="1" fontAlgn="auto" latinLnBrk="0" hangingPunct="1">
              <a:lnSpc>
                <a:spcPct val="100000"/>
              </a:lnSpc>
              <a:spcBef>
                <a:spcPts val="0"/>
              </a:spcBef>
              <a:spcAft>
                <a:spcPts val="0"/>
              </a:spcAft>
              <a:buClrTx/>
              <a:buSzTx/>
              <a:buFontTx/>
              <a:buNone/>
              <a:tabLst/>
              <a:defRPr/>
            </a:pPr>
            <a:r>
              <a:rPr lang="en-US" baseline="0" dirty="0" smtClean="0"/>
              <a:t> - the frontend only connects to the site’s backend</a:t>
            </a:r>
          </a:p>
          <a:p>
            <a:r>
              <a:rPr lang="en-US" baseline="0" dirty="0" smtClean="0"/>
              <a:t> - there’s no way to “see” the information sent to the API server</a:t>
            </a:r>
          </a:p>
          <a:p>
            <a:r>
              <a:rPr lang="en-US" baseline="0" dirty="0" smtClean="0"/>
              <a:t> - useful if </a:t>
            </a:r>
            <a:r>
              <a:rPr lang="en-US" baseline="0" dirty="0" smtClean="0"/>
              <a:t>the site has private </a:t>
            </a:r>
            <a:r>
              <a:rPr lang="en-US" baseline="0" dirty="0" smtClean="0"/>
              <a:t>information or secret keys </a:t>
            </a:r>
            <a:r>
              <a:rPr lang="en-US" baseline="0" dirty="0" smtClean="0"/>
              <a:t>they need </a:t>
            </a:r>
            <a:r>
              <a:rPr lang="en-US" baseline="0" dirty="0" smtClean="0"/>
              <a:t>to use to interact w the API</a:t>
            </a:r>
            <a:endParaRPr lang="en-US" dirty="0"/>
          </a:p>
        </p:txBody>
      </p:sp>
    </p:spTree>
    <p:extLst>
      <p:ext uri="{BB962C8B-B14F-4D97-AF65-F5344CB8AC3E}">
        <p14:creationId xmlns:p14="http://schemas.microsoft.com/office/powerpoint/2010/main" val="1820867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noRot="1" noChangeAspect="1"/>
          </p:cNvSpPr>
          <p:nvPr>
            <p:ph type="sldImg"/>
          </p:nvPr>
        </p:nvSpPr>
        <p:spPr>
          <a:xfrm>
            <a:off x="376238" y="685800"/>
            <a:ext cx="6105525" cy="3429000"/>
          </a:xfrm>
          <a:prstGeom prst="rect">
            <a:avLst/>
          </a:prstGeom>
        </p:spPr>
        <p:txBody>
          <a:bodyPr/>
          <a:lstStyle/>
          <a:p>
            <a:endParaRPr/>
          </a:p>
        </p:txBody>
      </p:sp>
      <p:sp>
        <p:nvSpPr>
          <p:cNvPr id="350" name="Shape 350"/>
          <p:cNvSpPr>
            <a:spLocks noGrp="1"/>
          </p:cNvSpPr>
          <p:nvPr>
            <p:ph type="body" sz="quarter" idx="1"/>
          </p:nvPr>
        </p:nvSpPr>
        <p:spPr>
          <a:prstGeom prst="rect">
            <a:avLst/>
          </a:prstGeom>
        </p:spPr>
        <p:txBody>
          <a:bodyPr/>
          <a:lstStyle/>
          <a:p>
            <a:r>
              <a:t>2 days isn’t enough time to teach all the ins-and-outs of web development, but we’ll go over some concepts at a high level so you’re familiar with words and things you might hear.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Sometimes the frontend directly</a:t>
            </a:r>
            <a:r>
              <a:rPr lang="en-US" baseline="0" dirty="0" smtClean="0"/>
              <a:t> connects to the third party API</a:t>
            </a:r>
          </a:p>
          <a:p>
            <a:r>
              <a:rPr lang="en-US" baseline="0" dirty="0" smtClean="0"/>
              <a:t> - an example of this would be when serving advertisements</a:t>
            </a:r>
          </a:p>
          <a:p>
            <a:r>
              <a:rPr lang="en-US" baseline="0" dirty="0" smtClean="0"/>
              <a:t> - you’re browsing </a:t>
            </a:r>
            <a:r>
              <a:rPr lang="en-US" baseline="0" dirty="0" err="1" smtClean="0"/>
              <a:t>NYTimes.com</a:t>
            </a:r>
            <a:r>
              <a:rPr lang="en-US" baseline="0" dirty="0" smtClean="0"/>
              <a:t>, but API requests are being fired off to lots of ad networks to see which ads to show you</a:t>
            </a:r>
          </a:p>
          <a:p>
            <a:endParaRPr lang="en-US" baseline="0" dirty="0" smtClean="0"/>
          </a:p>
          <a:p>
            <a:r>
              <a:rPr lang="en-US" baseline="0" dirty="0" smtClean="0"/>
              <a:t>We’ll also be connecting our frontends directly to an API in our project later today.</a:t>
            </a:r>
          </a:p>
          <a:p>
            <a:r>
              <a:rPr lang="en-US" baseline="0" dirty="0" smtClean="0"/>
              <a:t> - reason for that is we don’t have time in this short class to setup our own backend</a:t>
            </a:r>
          </a:p>
          <a:p>
            <a:r>
              <a:rPr lang="en-US" baseline="0" dirty="0" smtClean="0"/>
              <a:t> - you’ll be building a frontend and then “outsourcing” your backend to an API I’ve provided you</a:t>
            </a:r>
            <a:endParaRPr lang="en-US" dirty="0"/>
          </a:p>
        </p:txBody>
      </p:sp>
    </p:spTree>
    <p:extLst>
      <p:ext uri="{BB962C8B-B14F-4D97-AF65-F5344CB8AC3E}">
        <p14:creationId xmlns:p14="http://schemas.microsoft.com/office/powerpoint/2010/main" val="18208679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err="1" smtClean="0"/>
              <a:t>Backends</a:t>
            </a:r>
            <a:r>
              <a:rPr lang="en-US" dirty="0" smtClean="0"/>
              <a:t> and APIs sound </a:t>
            </a:r>
            <a:r>
              <a:rPr lang="en-US" dirty="0" err="1" smtClean="0"/>
              <a:t>kinda</a:t>
            </a:r>
            <a:r>
              <a:rPr lang="en-US" dirty="0" smtClean="0"/>
              <a:t> similar</a:t>
            </a:r>
          </a:p>
          <a:p>
            <a:r>
              <a:rPr lang="en-US" dirty="0" smtClean="0"/>
              <a:t> - you make</a:t>
            </a:r>
            <a:r>
              <a:rPr lang="en-US" baseline="0" dirty="0" smtClean="0"/>
              <a:t> requests to them and they return a response</a:t>
            </a:r>
            <a:endParaRPr lang="en-US" dirty="0" smtClean="0"/>
          </a:p>
        </p:txBody>
      </p:sp>
    </p:spTree>
    <p:extLst>
      <p:ext uri="{BB962C8B-B14F-4D97-AF65-F5344CB8AC3E}">
        <p14:creationId xmlns:p14="http://schemas.microsoft.com/office/powerpoint/2010/main" val="1820867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Difference </a:t>
            </a:r>
            <a:r>
              <a:rPr lang="en-US" dirty="0" smtClean="0"/>
              <a:t>between a backend and an </a:t>
            </a:r>
            <a:r>
              <a:rPr lang="en-US" dirty="0" smtClean="0"/>
              <a:t>API</a:t>
            </a:r>
            <a:endParaRPr lang="en-US" dirty="0" smtClean="0"/>
          </a:p>
          <a:p>
            <a:r>
              <a:rPr lang="en-US" dirty="0" smtClean="0"/>
              <a:t> - </a:t>
            </a:r>
            <a:r>
              <a:rPr lang="en-US" dirty="0" err="1" smtClean="0"/>
              <a:t>backends</a:t>
            </a:r>
            <a:r>
              <a:rPr lang="en-US" dirty="0" smtClean="0"/>
              <a:t> are for human consumption, </a:t>
            </a:r>
            <a:r>
              <a:rPr lang="en-US" dirty="0" smtClean="0"/>
              <a:t>return</a:t>
            </a:r>
            <a:r>
              <a:rPr lang="en-US" baseline="0" dirty="0" smtClean="0"/>
              <a:t> HTML</a:t>
            </a:r>
            <a:r>
              <a:rPr lang="en-US" baseline="0" dirty="0" smtClean="0"/>
              <a:t>, CSS and </a:t>
            </a:r>
            <a:r>
              <a:rPr lang="en-US" baseline="0" dirty="0" smtClean="0"/>
              <a:t>JS for rendering a web page</a:t>
            </a:r>
            <a:endParaRPr lang="en-US" baseline="0" dirty="0" smtClean="0"/>
          </a:p>
          <a:p>
            <a:r>
              <a:rPr lang="en-US" baseline="0" dirty="0" smtClean="0"/>
              <a:t> - APIs are for computer consumption, just return raw data</a:t>
            </a:r>
            <a:endParaRPr lang="en-US" dirty="0"/>
          </a:p>
        </p:txBody>
      </p:sp>
    </p:spTree>
    <p:extLst>
      <p:ext uri="{BB962C8B-B14F-4D97-AF65-F5344CB8AC3E}">
        <p14:creationId xmlns:p14="http://schemas.microsoft.com/office/powerpoint/2010/main" val="1820867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So the responses look quite difference</a:t>
            </a:r>
          </a:p>
          <a:p>
            <a:r>
              <a:rPr lang="en-US" dirty="0" smtClean="0"/>
              <a:t> - as we’ve seen, if you make a request in your browser to a website or web app backend, you’ll get back an HTML file</a:t>
            </a:r>
          </a:p>
          <a:p>
            <a:r>
              <a:rPr lang="en-US" dirty="0" smtClean="0"/>
              <a:t> - that file will likely include a bunch of CSS and</a:t>
            </a:r>
            <a:r>
              <a:rPr lang="en-US" baseline="0" dirty="0" smtClean="0"/>
              <a:t> </a:t>
            </a:r>
            <a:r>
              <a:rPr lang="en-US" baseline="0" dirty="0" err="1" smtClean="0"/>
              <a:t>Javascript</a:t>
            </a:r>
            <a:r>
              <a:rPr lang="en-US" baseline="0" dirty="0" smtClean="0"/>
              <a:t> to help the browser render and style a nice frontend for the user to browse</a:t>
            </a:r>
          </a:p>
          <a:p>
            <a:endParaRPr lang="en-US" baseline="0" dirty="0" smtClean="0"/>
          </a:p>
          <a:p>
            <a:r>
              <a:rPr lang="en-US" baseline="0" dirty="0" smtClean="0"/>
              <a:t>APIs don’t really need to concern themselves with presentation or behavior</a:t>
            </a:r>
          </a:p>
          <a:p>
            <a:r>
              <a:rPr lang="en-US" baseline="0" dirty="0" smtClean="0"/>
              <a:t> - you send data in, and get </a:t>
            </a:r>
            <a:r>
              <a:rPr lang="en-US" baseline="0" smtClean="0"/>
              <a:t>data back</a:t>
            </a:r>
            <a:endParaRPr lang="en-US" dirty="0"/>
          </a:p>
        </p:txBody>
      </p:sp>
    </p:spTree>
    <p:extLst>
      <p:ext uri="{BB962C8B-B14F-4D97-AF65-F5344CB8AC3E}">
        <p14:creationId xmlns:p14="http://schemas.microsoft.com/office/powerpoint/2010/main" val="18208679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JSON is one of the most common data formats that APIs use these days</a:t>
            </a:r>
          </a:p>
          <a:p>
            <a:r>
              <a:rPr lang="en-US" dirty="0" smtClean="0"/>
              <a:t> - very lightweight and simple</a:t>
            </a:r>
          </a:p>
          <a:p>
            <a:endParaRPr lang="en-US" dirty="0" smtClean="0"/>
          </a:p>
          <a:p>
            <a:r>
              <a:rPr lang="en-US" dirty="0" smtClean="0"/>
              <a:t>Here’s an example JSON response with some nutrition information for Greek</a:t>
            </a:r>
            <a:r>
              <a:rPr lang="en-US" baseline="0" dirty="0" smtClean="0"/>
              <a:t> Yogurt</a:t>
            </a:r>
            <a:endParaRPr lang="en-US" dirty="0"/>
          </a:p>
        </p:txBody>
      </p:sp>
    </p:spTree>
    <p:extLst>
      <p:ext uri="{BB962C8B-B14F-4D97-AF65-F5344CB8AC3E}">
        <p14:creationId xmlns:p14="http://schemas.microsoft.com/office/powerpoint/2010/main" val="18208679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Here’s an example of a backend talking to</a:t>
            </a:r>
            <a:r>
              <a:rPr lang="en-US" baseline="0" dirty="0" smtClean="0"/>
              <a:t> an API</a:t>
            </a:r>
            <a:endParaRPr lang="en-US" dirty="0" smtClean="0"/>
          </a:p>
          <a:p>
            <a:r>
              <a:rPr lang="en-US" dirty="0" smtClean="0"/>
              <a:t>Now that the backend has looked up this information from</a:t>
            </a:r>
            <a:r>
              <a:rPr lang="en-US" baseline="0" dirty="0" smtClean="0"/>
              <a:t> the API</a:t>
            </a:r>
          </a:p>
          <a:p>
            <a:r>
              <a:rPr lang="en-US" baseline="0" dirty="0" smtClean="0"/>
              <a:t> - it can use that information to tell the user if they’ve had too many calories for the day, for example</a:t>
            </a:r>
            <a:endParaRPr lang="en-US" dirty="0"/>
          </a:p>
        </p:txBody>
      </p:sp>
    </p:spTree>
    <p:extLst>
      <p:ext uri="{BB962C8B-B14F-4D97-AF65-F5344CB8AC3E}">
        <p14:creationId xmlns:p14="http://schemas.microsoft.com/office/powerpoint/2010/main" val="18208679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When you’re interacting with an API, you job is to understand how to make the right HTTP requests to the API</a:t>
            </a:r>
          </a:p>
          <a:p>
            <a:r>
              <a:rPr lang="en-US" dirty="0" smtClean="0"/>
              <a:t> - and then how to parse the JSON response you get back</a:t>
            </a:r>
          </a:p>
          <a:p>
            <a:endParaRPr lang="en-US" dirty="0" smtClean="0"/>
          </a:p>
          <a:p>
            <a:r>
              <a:rPr lang="en-US" dirty="0" smtClean="0"/>
              <a:t>Users have web browsers that make requests as you click and fill out forms</a:t>
            </a:r>
          </a:p>
          <a:p>
            <a:r>
              <a:rPr lang="en-US" dirty="0" smtClean="0"/>
              <a:t> - the browser also interprets the response</a:t>
            </a:r>
            <a:r>
              <a:rPr lang="en-US" baseline="0" dirty="0" smtClean="0"/>
              <a:t> to build the frontend</a:t>
            </a:r>
          </a:p>
          <a:p>
            <a:endParaRPr lang="en-US" baseline="0" dirty="0" smtClean="0"/>
          </a:p>
          <a:p>
            <a:r>
              <a:rPr lang="en-US" baseline="0" dirty="0" smtClean="0"/>
              <a:t>When you’re interacting with an API, it’s up to your program to make the right requests and parse the responses correctly</a:t>
            </a:r>
          </a:p>
          <a:p>
            <a:endParaRPr lang="en-US" dirty="0"/>
          </a:p>
        </p:txBody>
      </p:sp>
    </p:spTree>
    <p:extLst>
      <p:ext uri="{BB962C8B-B14F-4D97-AF65-F5344CB8AC3E}">
        <p14:creationId xmlns:p14="http://schemas.microsoft.com/office/powerpoint/2010/main" val="1820867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Shape 819"/>
          <p:cNvSpPr>
            <a:spLocks noGrp="1" noRot="1" noChangeAspect="1"/>
          </p:cNvSpPr>
          <p:nvPr>
            <p:ph type="sldImg"/>
          </p:nvPr>
        </p:nvSpPr>
        <p:spPr>
          <a:xfrm>
            <a:off x="376238" y="685800"/>
            <a:ext cx="6105525" cy="3429000"/>
          </a:xfrm>
          <a:prstGeom prst="rect">
            <a:avLst/>
          </a:prstGeom>
        </p:spPr>
        <p:txBody>
          <a:bodyPr/>
          <a:lstStyle/>
          <a:p>
            <a:endParaRPr/>
          </a:p>
        </p:txBody>
      </p:sp>
      <p:sp>
        <p:nvSpPr>
          <p:cNvPr id="820" name="Shape 820"/>
          <p:cNvSpPr>
            <a:spLocks noGrp="1"/>
          </p:cNvSpPr>
          <p:nvPr>
            <p:ph type="body" sz="quarter" idx="1"/>
          </p:nvPr>
        </p:nvSpPr>
        <p:spPr>
          <a:prstGeom prst="rect">
            <a:avLst/>
          </a:prstGeom>
        </p:spPr>
        <p:txBody>
          <a:bodyPr/>
          <a:lstStyle>
            <a:lvl1pPr>
              <a:buClr>
                <a:srgbClr val="000000"/>
              </a:buClr>
            </a:lvl1pPr>
          </a:lstStyle>
          <a:p>
            <a:r>
              <a:t>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Shape 827"/>
          <p:cNvSpPr>
            <a:spLocks noGrp="1" noRot="1" noChangeAspect="1"/>
          </p:cNvSpPr>
          <p:nvPr>
            <p:ph type="sldImg"/>
          </p:nvPr>
        </p:nvSpPr>
        <p:spPr>
          <a:xfrm>
            <a:off x="376238" y="685800"/>
            <a:ext cx="6105525" cy="3429000"/>
          </a:xfrm>
          <a:prstGeom prst="rect">
            <a:avLst/>
          </a:prstGeom>
        </p:spPr>
        <p:txBody>
          <a:bodyPr/>
          <a:lstStyle/>
          <a:p>
            <a:endParaRPr/>
          </a:p>
        </p:txBody>
      </p:sp>
      <p:sp>
        <p:nvSpPr>
          <p:cNvPr id="828" name="Shape 828"/>
          <p:cNvSpPr>
            <a:spLocks noGrp="1"/>
          </p:cNvSpPr>
          <p:nvPr>
            <p:ph type="body" sz="quarter" idx="1"/>
          </p:nvPr>
        </p:nvSpPr>
        <p:spPr>
          <a:prstGeom prst="rect">
            <a:avLst/>
          </a:prstGeom>
        </p:spPr>
        <p:txBody>
          <a:bodyPr/>
          <a:lstStyle>
            <a:lvl1pPr>
              <a:buClr>
                <a:srgbClr val="000000"/>
              </a:buClr>
            </a:lvl1pPr>
          </a:lstStyle>
          <a:p>
            <a:r>
              <a:t>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Shape 862"/>
          <p:cNvSpPr>
            <a:spLocks noGrp="1" noRot="1" noChangeAspect="1"/>
          </p:cNvSpPr>
          <p:nvPr>
            <p:ph type="sldImg"/>
          </p:nvPr>
        </p:nvSpPr>
        <p:spPr>
          <a:xfrm>
            <a:off x="376238" y="685800"/>
            <a:ext cx="6105525" cy="3429000"/>
          </a:xfrm>
          <a:prstGeom prst="rect">
            <a:avLst/>
          </a:prstGeom>
        </p:spPr>
        <p:txBody>
          <a:bodyPr/>
          <a:lstStyle/>
          <a:p>
            <a:endParaRPr/>
          </a:p>
        </p:txBody>
      </p:sp>
      <p:sp>
        <p:nvSpPr>
          <p:cNvPr id="863" name="Shape 863"/>
          <p:cNvSpPr>
            <a:spLocks noGrp="1"/>
          </p:cNvSpPr>
          <p:nvPr>
            <p:ph type="body" sz="quarter" idx="1"/>
          </p:nvPr>
        </p:nvSpPr>
        <p:spPr>
          <a:prstGeom prst="rect">
            <a:avLst/>
          </a:prstGeom>
        </p:spPr>
        <p:txBody>
          <a:bodyPr/>
          <a:lstStyle>
            <a:lvl1pPr>
              <a:buClr>
                <a:srgbClr val="000000"/>
              </a:buClr>
            </a:lvl1pPr>
          </a:lstStyle>
          <a:p>
            <a:r>
              <a:t>Talk about this method of development - how it is more a linear path and not as efficient b/c you have to wait for people to finish each step.</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76238" y="685800"/>
            <a:ext cx="6105525"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When you think of programming, what do you think of?</a:t>
            </a:r>
          </a:p>
          <a:p>
            <a:r>
              <a:t> - write  it on the whiteboard</a:t>
            </a:r>
          </a:p>
          <a:p>
            <a:r>
              <a:t> - try to get 3-4 ideas from students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Shape 887"/>
          <p:cNvSpPr>
            <a:spLocks noGrp="1" noRot="1" noChangeAspect="1"/>
          </p:cNvSpPr>
          <p:nvPr>
            <p:ph type="sldImg"/>
          </p:nvPr>
        </p:nvSpPr>
        <p:spPr>
          <a:xfrm>
            <a:off x="376238" y="685800"/>
            <a:ext cx="6105525" cy="3429000"/>
          </a:xfrm>
          <a:prstGeom prst="rect">
            <a:avLst/>
          </a:prstGeom>
        </p:spPr>
        <p:txBody>
          <a:bodyPr/>
          <a:lstStyle/>
          <a:p>
            <a:endParaRPr/>
          </a:p>
        </p:txBody>
      </p:sp>
      <p:sp>
        <p:nvSpPr>
          <p:cNvPr id="888" name="Shape 888"/>
          <p:cNvSpPr>
            <a:spLocks noGrp="1"/>
          </p:cNvSpPr>
          <p:nvPr>
            <p:ph type="body" sz="quarter" idx="1"/>
          </p:nvPr>
        </p:nvSpPr>
        <p:spPr>
          <a:prstGeom prst="rect">
            <a:avLst/>
          </a:prstGeom>
        </p:spPr>
        <p:txBody>
          <a:bodyPr/>
          <a:lstStyle/>
          <a:p>
            <a:pPr>
              <a:buClr>
                <a:srgbClr val="000000"/>
              </a:buClr>
            </a:pPr>
            <a:r>
              <a:t>This is much more iterative and allows you to move more quickly and allows you to fail fast, learn from it, and move on.</a:t>
            </a:r>
          </a:p>
          <a:p>
            <a:pPr>
              <a:buClr>
                <a:srgbClr val="000000"/>
              </a:buClr>
            </a:pPr>
            <a:endParaRPr/>
          </a:p>
          <a:p>
            <a:pPr>
              <a:buClr>
                <a:srgbClr val="000000"/>
              </a:buClr>
            </a:pPr>
            <a:r>
              <a:t>“Sprints” where you fix the number of people (your team) and the amount of time (1-4 weeks) and determine what features are priority that you’re going to try to accomplish</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xfrm>
            <a:off x="376238" y="685800"/>
            <a:ext cx="6105525" cy="3429000"/>
          </a:xfrm>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a:buClr>
                <a:srgbClr val="000000"/>
              </a:buClr>
            </a:pPr>
            <a:r>
              <a:t>Who - the users, what are their needs, how can we help them</a:t>
            </a:r>
          </a:p>
          <a:p>
            <a:pPr>
              <a:buClr>
                <a:srgbClr val="000000"/>
              </a:buClr>
            </a:pPr>
            <a:r>
              <a:t>What - what sorts of features or interfaces do we need to solve their problems</a:t>
            </a:r>
          </a:p>
          <a:p>
            <a:pPr>
              <a:buClr>
                <a:srgbClr val="000000"/>
              </a:buClr>
            </a:pPr>
            <a:r>
              <a:t>Where - mobile? web? what is the “form factor”</a:t>
            </a:r>
          </a:p>
          <a:p>
            <a:pPr>
              <a:buClr>
                <a:srgbClr val="000000"/>
              </a:buClr>
            </a:pPr>
            <a:r>
              <a:t>When - backlog, priority</a:t>
            </a:r>
          </a:p>
          <a:p>
            <a:pPr>
              <a:buClr>
                <a:srgbClr val="000000"/>
              </a:buClr>
            </a:pPr>
            <a:r>
              <a:t>Why - how does this align with our business goals</a:t>
            </a:r>
          </a:p>
          <a:p>
            <a:pPr>
              <a:buClr>
                <a:srgbClr val="000000"/>
              </a:buClr>
            </a:pPr>
            <a:endParaRPr/>
          </a:p>
          <a:p>
            <a:pPr>
              <a:buClr>
                <a:srgbClr val="000000"/>
              </a:buClr>
            </a:pPr>
            <a:r>
              <a:t>product spec that explains what’s being built in non-technical terms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xfrm>
            <a:off x="376238" y="685800"/>
            <a:ext cx="6105525" cy="3429000"/>
          </a:xfrm>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pPr>
              <a:buClr>
                <a:srgbClr val="000000"/>
              </a:buClr>
            </a:pPr>
            <a:r>
              <a:t>technical spec - talk about the data, frameworks, integrations, testing and deployment</a:t>
            </a:r>
          </a:p>
          <a:p>
            <a:pPr>
              <a:buClr>
                <a:srgbClr val="000000"/>
              </a:buClr>
            </a:pPr>
            <a:endParaRPr/>
          </a:p>
          <a:p>
            <a:pPr>
              <a:buClr>
                <a:srgbClr val="000000"/>
              </a:buClr>
            </a:pPr>
            <a:r>
              <a:t>then get to writing code</a:t>
            </a:r>
          </a:p>
          <a:p>
            <a:pPr>
              <a:buClr>
                <a:srgbClr val="000000"/>
              </a:buClr>
            </a:pPr>
            <a:endParaRPr/>
          </a:p>
          <a:p>
            <a:pPr>
              <a:buClr>
                <a:srgbClr val="000000"/>
              </a:buClr>
            </a:pPr>
            <a:r>
              <a:t>A lot of projects that go over budget or take too long are because people started writing code too early, without answering these early questions in enough detail.</a:t>
            </a:r>
          </a:p>
          <a:p>
            <a:pPr>
              <a:buClr>
                <a:srgbClr val="000000"/>
              </a:buClr>
            </a:pPr>
            <a:endParaRPr/>
          </a:p>
          <a:p>
            <a:pPr>
              <a:buClr>
                <a:srgbClr val="000000"/>
              </a:buClr>
            </a:pPr>
            <a:r>
              <a:t>It can takes thousands of lines of code to build a web app, can’t spend the time to write 3-5 pages of english first, explaining what we’re building?</a:t>
            </a:r>
          </a:p>
          <a:p>
            <a:pPr>
              <a:buClr>
                <a:srgbClr val="000000"/>
              </a:buClr>
            </a:pPr>
            <a:endParaRPr/>
          </a:p>
          <a:p>
            <a:pPr>
              <a:buClr>
                <a:srgbClr val="000000"/>
              </a:buClr>
              <a:defRPr u="sng"/>
            </a:pPr>
            <a:r>
              <a:t>questions?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Shape 917"/>
          <p:cNvSpPr>
            <a:spLocks noGrp="1" noRot="1" noChangeAspect="1"/>
          </p:cNvSpPr>
          <p:nvPr>
            <p:ph type="sldImg"/>
          </p:nvPr>
        </p:nvSpPr>
        <p:spPr>
          <a:xfrm>
            <a:off x="376238" y="685800"/>
            <a:ext cx="6105525" cy="3429000"/>
          </a:xfrm>
          <a:prstGeom prst="rect">
            <a:avLst/>
          </a:prstGeom>
        </p:spPr>
        <p:txBody>
          <a:bodyPr/>
          <a:lstStyle/>
          <a:p>
            <a:endParaRPr/>
          </a:p>
        </p:txBody>
      </p:sp>
      <p:sp>
        <p:nvSpPr>
          <p:cNvPr id="918" name="Shape 918"/>
          <p:cNvSpPr>
            <a:spLocks noGrp="1"/>
          </p:cNvSpPr>
          <p:nvPr>
            <p:ph type="body" sz="quarter" idx="1"/>
          </p:nvPr>
        </p:nvSpPr>
        <p:spPr>
          <a:prstGeom prst="rect">
            <a:avLst/>
          </a:prstGeom>
        </p:spPr>
        <p:txBody>
          <a:bodyPr/>
          <a:lstStyle/>
          <a:p>
            <a:pPr>
              <a:buClr>
                <a:srgbClr val="000000"/>
              </a:buClr>
            </a:pPr>
            <a:r>
              <a:t>anyone familiar with trello, asana?</a:t>
            </a:r>
          </a:p>
          <a:p>
            <a:pPr>
              <a:buClr>
                <a:srgbClr val="000000"/>
              </a:buClr>
            </a:pPr>
            <a:endParaRPr/>
          </a:p>
          <a:p>
            <a:pPr>
              <a:buClr>
                <a:srgbClr val="000000"/>
              </a:buClr>
            </a:pPr>
            <a:r>
              <a:t>once we figure out how we’re going to build it, make a todo list</a:t>
            </a:r>
          </a:p>
          <a:p>
            <a:pPr>
              <a:buClr>
                <a:srgbClr val="000000"/>
              </a:buClr>
            </a:pPr>
            <a:endParaRPr/>
          </a:p>
          <a:p>
            <a:pPr>
              <a:buClr>
                <a:srgbClr val="000000"/>
              </a:buClr>
            </a:pPr>
            <a:r>
              <a:t>allows people to keep tabs on how the project is coming</a:t>
            </a:r>
          </a:p>
          <a:p>
            <a:pPr>
              <a:buClr>
                <a:srgbClr val="000000"/>
              </a:buClr>
            </a:pPr>
            <a:r>
              <a:t> - avoids interrupting people for status reports</a:t>
            </a:r>
          </a:p>
          <a:p>
            <a:pPr>
              <a:buClr>
                <a:srgbClr val="000000"/>
              </a:buClr>
            </a:pPr>
            <a:r>
              <a:t> - allows for questions and discussion about a detail to happen in one place that everyone can see (unlike email)</a:t>
            </a:r>
          </a:p>
          <a:p>
            <a:pPr>
              <a:buClr>
                <a:srgbClr val="000000"/>
              </a:buClr>
            </a:pPr>
            <a:endParaRPr/>
          </a:p>
          <a:p>
            <a:pPr>
              <a:buClr>
                <a:srgbClr val="000000"/>
              </a:buClr>
            </a:pPr>
            <a:r>
              <a:t>makes sure we don’t lose track of any of the pieces</a:t>
            </a:r>
          </a:p>
          <a:p>
            <a:pPr>
              <a:buClr>
                <a:srgbClr val="000000"/>
              </a:buClr>
            </a:pPr>
            <a:r>
              <a:t>obvious answer to “what should i work on next?” if get stuck or finish early</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hape 927"/>
          <p:cNvSpPr>
            <a:spLocks noGrp="1" noRot="1" noChangeAspect="1"/>
          </p:cNvSpPr>
          <p:nvPr>
            <p:ph type="sldImg"/>
          </p:nvPr>
        </p:nvSpPr>
        <p:spPr>
          <a:xfrm>
            <a:off x="376238" y="685800"/>
            <a:ext cx="6105525" cy="3429000"/>
          </a:xfrm>
          <a:prstGeom prst="rect">
            <a:avLst/>
          </a:prstGeom>
        </p:spPr>
        <p:txBody>
          <a:bodyPr/>
          <a:lstStyle/>
          <a:p>
            <a:endParaRPr/>
          </a:p>
        </p:txBody>
      </p:sp>
      <p:sp>
        <p:nvSpPr>
          <p:cNvPr id="928" name="Shape 928"/>
          <p:cNvSpPr>
            <a:spLocks noGrp="1"/>
          </p:cNvSpPr>
          <p:nvPr>
            <p:ph type="body" sz="quarter" idx="1"/>
          </p:nvPr>
        </p:nvSpPr>
        <p:spPr>
          <a:prstGeom prst="rect">
            <a:avLst/>
          </a:prstGeom>
        </p:spPr>
        <p:txBody>
          <a:bodyPr/>
          <a:lstStyle/>
          <a:p>
            <a:pPr>
              <a:buClr>
                <a:srgbClr val="000000"/>
              </a:buClr>
            </a:pPr>
            <a:r>
              <a:t>saving progress in a video game before you go up against a hard level or boss</a:t>
            </a:r>
          </a:p>
          <a:p>
            <a:pPr>
              <a:buClr>
                <a:srgbClr val="000000"/>
              </a:buClr>
            </a:pPr>
            <a:r>
              <a:t> - everything is good now, but I might ruin it soon</a:t>
            </a:r>
          </a:p>
          <a:p>
            <a:pPr>
              <a:buClr>
                <a:srgbClr val="000000"/>
              </a:buClr>
            </a:pPr>
            <a:r>
              <a:t> - good to have a point I can revert to</a:t>
            </a:r>
          </a:p>
          <a:p>
            <a:pPr>
              <a:buClr>
                <a:srgbClr val="000000"/>
              </a:buClr>
            </a:pPr>
            <a:endParaRPr/>
          </a:p>
          <a:p>
            <a:pPr>
              <a:buClr>
                <a:srgbClr val="000000"/>
              </a:buClr>
            </a:pPr>
            <a:r>
              <a:t>coding is like that all the time. you want to “save game” at points where you accomplished something, or might mess things up</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Shape 940"/>
          <p:cNvSpPr>
            <a:spLocks noGrp="1" noRot="1" noChangeAspect="1"/>
          </p:cNvSpPr>
          <p:nvPr>
            <p:ph type="sldImg"/>
          </p:nvPr>
        </p:nvSpPr>
        <p:spPr>
          <a:xfrm>
            <a:off x="376238" y="685800"/>
            <a:ext cx="6105525" cy="3429000"/>
          </a:xfrm>
          <a:prstGeom prst="rect">
            <a:avLst/>
          </a:prstGeom>
        </p:spPr>
        <p:txBody>
          <a:bodyPr/>
          <a:lstStyle/>
          <a:p>
            <a:endParaRPr/>
          </a:p>
        </p:txBody>
      </p:sp>
      <p:sp>
        <p:nvSpPr>
          <p:cNvPr id="941" name="Shape 941"/>
          <p:cNvSpPr>
            <a:spLocks noGrp="1"/>
          </p:cNvSpPr>
          <p:nvPr>
            <p:ph type="body" sz="quarter" idx="1"/>
          </p:nvPr>
        </p:nvSpPr>
        <p:spPr>
          <a:prstGeom prst="rect">
            <a:avLst/>
          </a:prstGeom>
        </p:spPr>
        <p:txBody>
          <a:bodyPr/>
          <a:lstStyle/>
          <a:p>
            <a:pPr>
              <a:buClr>
                <a:srgbClr val="000000"/>
              </a:buClr>
            </a:pPr>
            <a:r>
              <a:t>code is a bunch of text documents that you make changes to</a:t>
            </a:r>
          </a:p>
          <a:p>
            <a:pPr>
              <a:buClr>
                <a:srgbClr val="000000"/>
              </a:buClr>
            </a:pPr>
            <a:endParaRPr/>
          </a:p>
          <a:p>
            <a:pPr>
              <a:buClr>
                <a:srgbClr val="000000"/>
              </a:buClr>
            </a:pPr>
            <a:r>
              <a:t>there is software called “git” that lets you “save game” when you’re at a good point</a:t>
            </a:r>
          </a:p>
          <a:p>
            <a:pPr>
              <a:buClr>
                <a:srgbClr val="000000"/>
              </a:buClr>
            </a:pPr>
            <a:r>
              <a:t> - called a “repository” or “repo”</a:t>
            </a:r>
          </a:p>
          <a:p>
            <a:pPr>
              <a:buClr>
                <a:srgbClr val="000000"/>
              </a:buClr>
            </a:pPr>
            <a:r>
              <a:t>it also handles merging changes to the code between multiple people</a:t>
            </a:r>
          </a:p>
          <a:p>
            <a:pPr>
              <a:buClr>
                <a:srgbClr val="000000"/>
              </a:buClr>
            </a:pPr>
            <a:endParaRPr/>
          </a:p>
          <a:p>
            <a:pPr>
              <a:buClr>
                <a:srgbClr val="000000"/>
              </a:buClr>
            </a:pPr>
            <a:r>
              <a:t>“github” is just a website (or a </a:t>
            </a:r>
            <a:r>
              <a:rPr u="sng"/>
              <a:t>hub</a:t>
            </a:r>
            <a:r>
              <a:t>) where a lot of people host their git repository</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Shape 950"/>
          <p:cNvSpPr>
            <a:spLocks noGrp="1" noRot="1" noChangeAspect="1"/>
          </p:cNvSpPr>
          <p:nvPr>
            <p:ph type="sldImg"/>
          </p:nvPr>
        </p:nvSpPr>
        <p:spPr>
          <a:xfrm>
            <a:off x="376238" y="685800"/>
            <a:ext cx="6105525" cy="3429000"/>
          </a:xfrm>
          <a:prstGeom prst="rect">
            <a:avLst/>
          </a:prstGeom>
        </p:spPr>
        <p:txBody>
          <a:bodyPr/>
          <a:lstStyle/>
          <a:p>
            <a:endParaRPr/>
          </a:p>
        </p:txBody>
      </p:sp>
      <p:sp>
        <p:nvSpPr>
          <p:cNvPr id="951" name="Shape 951"/>
          <p:cNvSpPr>
            <a:spLocks noGrp="1"/>
          </p:cNvSpPr>
          <p:nvPr>
            <p:ph type="body" sz="quarter" idx="1"/>
          </p:nvPr>
        </p:nvSpPr>
        <p:spPr>
          <a:prstGeom prst="rect">
            <a:avLst/>
          </a:prstGeom>
        </p:spPr>
        <p:txBody>
          <a:bodyPr/>
          <a:lstStyle/>
          <a:p>
            <a:pPr>
              <a:buClr>
                <a:srgbClr val="000000"/>
              </a:buClr>
            </a:pPr>
            <a:r>
              <a:t>code review</a:t>
            </a:r>
          </a:p>
          <a:p>
            <a:pPr>
              <a:buClr>
                <a:srgbClr val="000000"/>
              </a:buClr>
            </a:pPr>
            <a:r>
              <a:t> - lets other developers review your code before it goes live</a:t>
            </a:r>
          </a:p>
          <a:p>
            <a:pPr>
              <a:buClr>
                <a:srgbClr val="000000"/>
              </a:buClr>
            </a:pPr>
            <a:r>
              <a:t> - look for bugs, see if everything you wrote makes sense, is efficient</a:t>
            </a:r>
          </a:p>
          <a:p>
            <a:pPr>
              <a:buClr>
                <a:srgbClr val="000000"/>
              </a:buClr>
            </a:pPr>
            <a:endParaRPr/>
          </a:p>
          <a:p>
            <a:pPr>
              <a:buClr>
                <a:srgbClr val="000000"/>
              </a:buClr>
            </a:pPr>
            <a:r>
              <a:t>“pull request” for merging your changes into the main “branch”</a:t>
            </a:r>
          </a:p>
          <a:p>
            <a:pPr>
              <a:buClr>
                <a:srgbClr val="000000"/>
              </a:buClr>
            </a:pPr>
            <a:endParaRPr/>
          </a:p>
          <a:p>
            <a:pPr>
              <a:buClr>
                <a:srgbClr val="000000"/>
              </a:buClr>
              <a:defRPr u="sng"/>
            </a:pPr>
            <a:r>
              <a:t>questions?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Shape 960"/>
          <p:cNvSpPr>
            <a:spLocks noGrp="1" noRot="1" noChangeAspect="1"/>
          </p:cNvSpPr>
          <p:nvPr>
            <p:ph type="sldImg"/>
          </p:nvPr>
        </p:nvSpPr>
        <p:spPr>
          <a:xfrm>
            <a:off x="376238" y="685800"/>
            <a:ext cx="6105525" cy="3429000"/>
          </a:xfrm>
          <a:prstGeom prst="rect">
            <a:avLst/>
          </a:prstGeom>
        </p:spPr>
        <p:txBody>
          <a:bodyPr/>
          <a:lstStyle/>
          <a:p>
            <a:endParaRPr/>
          </a:p>
        </p:txBody>
      </p:sp>
      <p:sp>
        <p:nvSpPr>
          <p:cNvPr id="961" name="Shape 961"/>
          <p:cNvSpPr>
            <a:spLocks noGrp="1"/>
          </p:cNvSpPr>
          <p:nvPr>
            <p:ph type="body" sz="quarter" idx="1"/>
          </p:nvPr>
        </p:nvSpPr>
        <p:spPr>
          <a:prstGeom prst="rect">
            <a:avLst/>
          </a:prstGeom>
        </p:spPr>
        <p:txBody>
          <a:bodyPr/>
          <a:lstStyle/>
          <a:p>
            <a:pPr>
              <a:buClr>
                <a:srgbClr val="000000"/>
              </a:buClr>
            </a:pPr>
            <a:r>
              <a:t>when you wrote code earlier, you’d refresh web browser to see if it worked</a:t>
            </a:r>
          </a:p>
          <a:p>
            <a:pPr>
              <a:buClr>
                <a:srgbClr val="000000"/>
              </a:buClr>
            </a:pPr>
            <a:r>
              <a:t> - very manual, slow process</a:t>
            </a:r>
          </a:p>
          <a:p>
            <a:pPr>
              <a:buClr>
                <a:srgbClr val="000000"/>
              </a:buClr>
            </a:pPr>
            <a:r>
              <a:t> - on large site w lots of screens, can take awhile for a person to do</a:t>
            </a:r>
          </a:p>
          <a:p>
            <a:pPr>
              <a:buClr>
                <a:srgbClr val="000000"/>
              </a:buClr>
            </a:pPr>
            <a:r>
              <a:t> - stop working on one part of the code, don’t test it, silent bugs creep in and break stuff</a:t>
            </a:r>
          </a:p>
          <a:p>
            <a:pPr>
              <a:buClr>
                <a:srgbClr val="000000"/>
              </a:buClr>
            </a:pPr>
            <a:endParaRPr/>
          </a:p>
          <a:p>
            <a:pPr>
              <a:buClr>
                <a:srgbClr val="000000"/>
              </a:buClr>
            </a:pPr>
            <a:r>
              <a:t>write tests!</a:t>
            </a:r>
          </a:p>
          <a:p>
            <a:pPr>
              <a:buClr>
                <a:srgbClr val="000000"/>
              </a:buClr>
            </a:pPr>
            <a:r>
              <a:t> - the computer will (for example) fill out sign form, check email, redirect, no errors, etc</a:t>
            </a:r>
          </a:p>
          <a:p>
            <a:pPr>
              <a:buClr>
                <a:srgbClr val="000000"/>
              </a:buClr>
            </a:pPr>
            <a:r>
              <a:t> - much faster than doing it as a human, ensures you can test your entire app so things don’t accidentally break</a:t>
            </a:r>
          </a:p>
          <a:p>
            <a:pPr>
              <a:buClr>
                <a:srgbClr val="000000"/>
              </a:buClr>
            </a:pPr>
            <a:r>
              <a:t> - helps catch small syntax errors, and big logic errors</a:t>
            </a:r>
          </a:p>
          <a:p>
            <a:pPr>
              <a:buClr>
                <a:srgbClr val="000000"/>
              </a:buClr>
            </a:pPr>
            <a:endParaRPr/>
          </a:p>
          <a:p>
            <a:pPr>
              <a:buClr>
                <a:srgbClr val="000000"/>
              </a:buClr>
            </a:pPr>
            <a:r>
              <a:t>“run the tests” whenever you’re ready to merge code in, want to check if it’s good before it goes live onto production</a:t>
            </a:r>
          </a:p>
          <a:p>
            <a:pPr>
              <a:buClr>
                <a:srgbClr val="000000"/>
              </a:buClr>
            </a:pPr>
            <a:endParaRPr/>
          </a:p>
          <a:p>
            <a:pPr>
              <a:buClr>
                <a:srgbClr val="000000"/>
              </a:buClr>
            </a:pPr>
            <a:r>
              <a:t>tests also provide documentation</a:t>
            </a:r>
          </a:p>
          <a:p>
            <a:pPr>
              <a:buClr>
                <a:srgbClr val="000000"/>
              </a:buClr>
            </a:pPr>
            <a:r>
              <a:t> - what’s supposed to happen when someone submits the form?</a:t>
            </a:r>
          </a:p>
          <a:p>
            <a:pPr>
              <a:buClr>
                <a:srgbClr val="000000"/>
              </a:buClr>
            </a:pPr>
            <a:r>
              <a:t> - go read all of the tests that run the form submit to see what they’re checking for</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noRot="1" noChangeAspect="1"/>
          </p:cNvSpPr>
          <p:nvPr>
            <p:ph type="sldImg"/>
          </p:nvPr>
        </p:nvSpPr>
        <p:spPr>
          <a:xfrm>
            <a:off x="376238" y="685800"/>
            <a:ext cx="6105525" cy="3429000"/>
          </a:xfrm>
          <a:prstGeom prst="rect">
            <a:avLst/>
          </a:prstGeom>
        </p:spPr>
        <p:txBody>
          <a:bodyPr/>
          <a:lstStyle/>
          <a:p>
            <a:endParaRPr/>
          </a:p>
        </p:txBody>
      </p:sp>
      <p:sp>
        <p:nvSpPr>
          <p:cNvPr id="971" name="Shape 971"/>
          <p:cNvSpPr>
            <a:spLocks noGrp="1"/>
          </p:cNvSpPr>
          <p:nvPr>
            <p:ph type="body" sz="quarter" idx="1"/>
          </p:nvPr>
        </p:nvSpPr>
        <p:spPr>
          <a:prstGeom prst="rect">
            <a:avLst/>
          </a:prstGeom>
        </p:spPr>
        <p:txBody>
          <a:bodyPr/>
          <a:lstStyle/>
          <a:p>
            <a:pPr>
              <a:buClr>
                <a:srgbClr val="000000"/>
              </a:buClr>
            </a:pPr>
            <a:r>
              <a:t>testing is a sign of a strong engineering culture at a company</a:t>
            </a:r>
          </a:p>
          <a:p>
            <a:pPr>
              <a:buClr>
                <a:srgbClr val="000000"/>
              </a:buClr>
            </a:pPr>
            <a:endParaRPr/>
          </a:p>
          <a:p>
            <a:pPr>
              <a:buClr>
                <a:srgbClr val="000000"/>
              </a:buClr>
            </a:pPr>
            <a:r>
              <a:t>reality is that it takes a bit longer to ship code</a:t>
            </a:r>
          </a:p>
          <a:p>
            <a:pPr>
              <a:buClr>
                <a:srgbClr val="000000"/>
              </a:buClr>
            </a:pPr>
            <a:r>
              <a:t> - more code to write, make sure there are no bugs in the tests</a:t>
            </a:r>
          </a:p>
          <a:p>
            <a:pPr>
              <a:buClr>
                <a:srgbClr val="000000"/>
              </a:buClr>
            </a:pPr>
            <a:r>
              <a:t> - business stakeholders don't see the value in tests, until everything breaks and a big client wants to cancel</a:t>
            </a:r>
          </a:p>
          <a:p>
            <a:pPr>
              <a:buClr>
                <a:srgbClr val="000000"/>
              </a:buClr>
            </a:pPr>
            <a:r>
              <a:t> - it takes a loooot of tests to ensure there are no major bugs, big engineering investment</a:t>
            </a:r>
          </a:p>
          <a:p>
            <a:pPr>
              <a:buClr>
                <a:srgbClr val="000000"/>
              </a:buClr>
            </a:pPr>
            <a:endParaRPr/>
          </a:p>
          <a:p>
            <a:pPr>
              <a:buClr>
                <a:srgbClr val="000000"/>
              </a:buClr>
            </a:pPr>
            <a:r>
              <a:t>many places where startups that wanted to “move fast” and “didn’t have time for it”</a:t>
            </a:r>
          </a:p>
          <a:p>
            <a:pPr>
              <a:buClr>
                <a:srgbClr val="000000"/>
              </a:buClr>
            </a:pPr>
            <a:r>
              <a:t> - we’ll do it later…</a:t>
            </a:r>
          </a:p>
          <a:p>
            <a:pPr>
              <a:buClr>
                <a:srgbClr val="000000"/>
              </a:buClr>
            </a:pPr>
            <a:r>
              <a:t> - …never went back</a:t>
            </a:r>
          </a:p>
          <a:p>
            <a:pPr>
              <a:buClr>
                <a:srgbClr val="000000"/>
              </a:buClr>
            </a:pPr>
            <a:endParaRPr/>
          </a:p>
          <a:p>
            <a:pPr>
              <a:buClr>
                <a:srgbClr val="000000"/>
              </a:buClr>
            </a:pPr>
            <a:r>
              <a:t>most businesses don’t have tests :(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Shape 980"/>
          <p:cNvSpPr>
            <a:spLocks noGrp="1" noRot="1" noChangeAspect="1"/>
          </p:cNvSpPr>
          <p:nvPr>
            <p:ph type="sldImg"/>
          </p:nvPr>
        </p:nvSpPr>
        <p:spPr>
          <a:xfrm>
            <a:off x="376238" y="685800"/>
            <a:ext cx="6105525" cy="3429000"/>
          </a:xfrm>
          <a:prstGeom prst="rect">
            <a:avLst/>
          </a:prstGeom>
        </p:spPr>
        <p:txBody>
          <a:bodyPr/>
          <a:lstStyle/>
          <a:p>
            <a:endParaRPr/>
          </a:p>
        </p:txBody>
      </p:sp>
      <p:sp>
        <p:nvSpPr>
          <p:cNvPr id="981" name="Shape 981"/>
          <p:cNvSpPr>
            <a:spLocks noGrp="1"/>
          </p:cNvSpPr>
          <p:nvPr>
            <p:ph type="body" sz="quarter" idx="1"/>
          </p:nvPr>
        </p:nvSpPr>
        <p:spPr>
          <a:prstGeom prst="rect">
            <a:avLst/>
          </a:prstGeom>
        </p:spPr>
        <p:txBody>
          <a:bodyPr/>
          <a:lstStyle>
            <a:lvl1pPr>
              <a:buClr>
                <a:srgbClr val="000000"/>
              </a:buClr>
              <a:defRPr u="sng"/>
            </a:lvl1pPr>
          </a:lstStyle>
          <a:p>
            <a:r>
              <a:t>questions?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76238" y="685800"/>
            <a:ext cx="6105525"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pPr>
              <a:buClr>
                <a:srgbClr val="000000"/>
              </a:buClr>
            </a:pPr>
            <a:r>
              <a:t>Break them up into groups of 3:</a:t>
            </a:r>
          </a:p>
          <a:p>
            <a:pPr>
              <a:buClr>
                <a:srgbClr val="000000"/>
              </a:buClr>
            </a:pPr>
            <a:r>
              <a:t> - someone draws a simple image</a:t>
            </a:r>
          </a:p>
          <a:p>
            <a:pPr>
              <a:buClr>
                <a:srgbClr val="000000"/>
              </a:buClr>
            </a:pPr>
            <a:r>
              <a:t> - next person looks at it and writes out simple instructions</a:t>
            </a:r>
          </a:p>
          <a:p>
            <a:pPr>
              <a:buClr>
                <a:srgbClr val="000000"/>
              </a:buClr>
            </a:pPr>
            <a:r>
              <a:t> - third person reads instructions and tries to recreate original image</a:t>
            </a:r>
          </a:p>
          <a:p>
            <a:pPr>
              <a:buClr>
                <a:srgbClr val="000000"/>
              </a:buClr>
            </a:pPr>
            <a:endParaRPr/>
          </a:p>
          <a:p>
            <a:pPr>
              <a:buClr>
                <a:srgbClr val="000000"/>
              </a:buClr>
            </a:pPr>
            <a:r>
              <a:t>Explain how the second person was creating a set of simple instructions to build something custom.</a:t>
            </a:r>
          </a:p>
          <a:p>
            <a:pPr>
              <a:buClr>
                <a:srgbClr val="000000"/>
              </a:buClr>
            </a:pPr>
            <a:r>
              <a:t>First person was like the Product Manager or UX person, saying how it should look.</a:t>
            </a:r>
          </a:p>
          <a:p>
            <a:pPr>
              <a:buClr>
                <a:srgbClr val="000000"/>
              </a:buClr>
            </a:pPr>
            <a:r>
              <a:t>Third person was like the browser running the code.</a:t>
            </a:r>
          </a:p>
          <a:p>
            <a:pPr>
              <a:buClr>
                <a:srgbClr val="000000"/>
              </a:buClr>
            </a:pPr>
            <a:r>
              <a:t>  - Different interpretations of the same instructions might lead to different final drawings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xfrm>
            <a:off x="376238" y="685800"/>
            <a:ext cx="6105525" cy="3429000"/>
          </a:xfrm>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pPr>
              <a:buClr>
                <a:srgbClr val="000000"/>
              </a:buClr>
            </a:pPr>
            <a:r>
              <a:t>In our exercise, we wrote instructions in english. Just like there are lots of spoken languages, there are lots of programming languages. Some are closely related with minor differences, whereas some require complete changes in how we think about expressing ourselves.</a:t>
            </a:r>
          </a:p>
          <a:p>
            <a:pPr>
              <a:buClr>
                <a:srgbClr val="000000"/>
              </a:buClr>
            </a:pPr>
            <a:endParaRPr/>
          </a:p>
          <a:p>
            <a:pPr>
              <a:buClr>
                <a:srgbClr val="000000"/>
              </a:buClr>
            </a:pPr>
            <a:r>
              <a:t>Don’t spend too much time on this slide. This slide is meant to look a little overwhelming just so you can say “You may have heard of many of these languages, but you are probably wondering what are they all for? and what can I create with them? We’ll talk about some of these languages in detail (obviously we won’t go over all of them) but this is meant to tell you that there are lots of languages out there that do different thing and serve different purposes.” </a:t>
            </a:r>
          </a:p>
          <a:p>
            <a:pPr>
              <a:buClr>
                <a:srgbClr val="000000"/>
              </a:buCl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xfrm>
            <a:off x="376238" y="685800"/>
            <a:ext cx="6105525" cy="3429000"/>
          </a:xfrm>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pPr>
              <a:buClr>
                <a:srgbClr val="000000"/>
              </a:buClr>
            </a:pPr>
            <a:r>
              <a:t>What are some programs that you use every day?</a:t>
            </a:r>
          </a:p>
          <a:p>
            <a:pPr>
              <a:buClr>
                <a:srgbClr val="000000"/>
              </a:buClr>
            </a:pPr>
            <a:endParaRPr/>
          </a:p>
          <a:p>
            <a:pPr>
              <a:buClr>
                <a:srgbClr val="000000"/>
              </a:buClr>
            </a:pPr>
            <a:r>
              <a:t>What are some “other things”?</a:t>
            </a:r>
          </a:p>
          <a:p>
            <a:pPr>
              <a:buClr>
                <a:srgbClr val="000000"/>
              </a:buClr>
            </a:pPr>
            <a:r>
              <a:t> - charlie card</a:t>
            </a:r>
          </a:p>
          <a:p>
            <a:pPr>
              <a:buClr>
                <a:srgbClr val="000000"/>
              </a:buClr>
            </a:pPr>
            <a:r>
              <a:t> - cars have entertainment systems, GPS, safety systems (Electronic Stability Control)</a:t>
            </a:r>
          </a:p>
          <a:p>
            <a:pPr>
              <a:buClr>
                <a:srgbClr val="000000"/>
              </a:buClr>
            </a:pPr>
            <a:r>
              <a:t> - planes’ auto pilot, missels and rockets</a:t>
            </a:r>
          </a:p>
          <a:p>
            <a:pPr>
              <a:buClr>
                <a:srgbClr val="000000"/>
              </a:buClr>
            </a:pPr>
            <a:r>
              <a:t> - financial services algorithms</a:t>
            </a:r>
          </a:p>
          <a:p>
            <a:pPr>
              <a:buClr>
                <a:srgbClr val="000000"/>
              </a:buClr>
            </a:pPr>
            <a:r>
              <a:t> - robots like roomba, or factory robots</a:t>
            </a:r>
          </a:p>
          <a:p>
            <a:pPr>
              <a:buClr>
                <a:srgbClr val="000000"/>
              </a:buClr>
            </a:pPr>
            <a:r>
              <a:t> - scientific research (modeling diseases, smashing things together)</a:t>
            </a:r>
          </a:p>
          <a:p>
            <a:pPr>
              <a:buClr>
                <a:srgbClr val="000000"/>
              </a:buClr>
            </a:pPr>
            <a:r>
              <a:t> - video games (console, web, portable)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3.xml"/></Relationships>
</file>

<file path=ppt/slideLayouts/_rels/slideLayout16.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1" Type="http://schemas.openxmlformats.org/officeDocument/2006/relationships/slideMaster" Target="../slideMasters/slideMaster1.xml"/><Relationship Id="rId2" Type="http://schemas.openxmlformats.org/officeDocument/2006/relationships/chart" Target="../charts/chart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4" name="Shape 14"/>
          <p:cNvSpPr>
            <a:spLocks noGrp="1"/>
          </p:cNvSpPr>
          <p:nvPr>
            <p:ph type="body" sz="quarter" idx="13"/>
          </p:nvPr>
        </p:nvSpPr>
        <p:spPr>
          <a:xfrm>
            <a:off x="635000" y="5778500"/>
            <a:ext cx="11734800" cy="863600"/>
          </a:xfrm>
          <a:prstGeom prst="rect">
            <a:avLst/>
          </a:prstGeom>
          <a:ln>
            <a:miter lim="400000"/>
          </a:ln>
        </p:spPr>
        <p:txBody>
          <a:bodyPr anchor="t">
            <a:spAutoFit/>
          </a:bodyPr>
          <a:lstStyle/>
          <a:p>
            <a:pPr defTabSz="1308100">
              <a:lnSpc>
                <a:spcPts val="3400"/>
              </a:lnSpc>
              <a:buClr>
                <a:srgbClr val="FFFFFF"/>
              </a:buClr>
              <a:defRPr sz="2800"/>
            </a:pPr>
            <a:r>
              <a:t>Insert Instructor Name</a:t>
            </a:r>
          </a:p>
          <a:p>
            <a:pPr defTabSz="1308100">
              <a:lnSpc>
                <a:spcPts val="3400"/>
              </a:lnSpc>
              <a:buClr>
                <a:srgbClr val="FFFFFF"/>
              </a:buClr>
              <a:defRPr sz="2800"/>
            </a:pPr>
            <a:r>
              <a:t>Title, Company </a:t>
            </a:r>
          </a:p>
        </p:txBody>
      </p:sp>
      <p:sp>
        <p:nvSpPr>
          <p:cNvPr id="15" name="Shape 15"/>
          <p:cNvSpPr>
            <a:spLocks noGrp="1"/>
          </p:cNvSpPr>
          <p:nvPr>
            <p:ph type="body" idx="14"/>
          </p:nvPr>
        </p:nvSpPr>
        <p:spPr>
          <a:xfrm>
            <a:off x="635000" y="1574800"/>
            <a:ext cx="11734800" cy="3721100"/>
          </a:xfrm>
          <a:prstGeom prst="rect">
            <a:avLst/>
          </a:prstGeom>
          <a:ln>
            <a:miter lim="400000"/>
          </a:ln>
        </p:spPr>
        <p:txBody>
          <a:bodyPr anchor="t">
            <a:spAutoFit/>
          </a:bodyPr>
          <a:lstStyle>
            <a:lvl1pPr defTabSz="1308100">
              <a:lnSpc>
                <a:spcPts val="14000"/>
              </a:lnSpc>
              <a:buClr>
                <a:srgbClr val="FFFFFF"/>
              </a:buClr>
              <a:defRPr sz="16000" cap="all" spc="-319">
                <a:latin typeface="+mj-lt"/>
                <a:ea typeface="+mj-ea"/>
                <a:cs typeface="+mj-cs"/>
                <a:sym typeface="PFDinTextCompPro-Bold"/>
              </a:defRPr>
            </a:lvl1pPr>
          </a:lstStyle>
          <a:p>
            <a:r>
              <a:t>insert class title</a:t>
            </a:r>
          </a:p>
        </p:txBody>
      </p:sp>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MAC Book Pro">
    <p:bg>
      <p:bgPr>
        <a:solidFill>
          <a:srgbClr val="FFFFFF"/>
        </a:solidFill>
        <a:effectLst/>
      </p:bgPr>
    </p:bg>
    <p:spTree>
      <p:nvGrpSpPr>
        <p:cNvPr id="1" name=""/>
        <p:cNvGrpSpPr/>
        <p:nvPr/>
      </p:nvGrpSpPr>
      <p:grpSpPr>
        <a:xfrm>
          <a:off x="0" y="0"/>
          <a:ext cx="0" cy="0"/>
          <a:chOff x="0" y="0"/>
          <a:chExt cx="0" cy="0"/>
        </a:xfrm>
      </p:grpSpPr>
      <p:pic>
        <p:nvPicPr>
          <p:cNvPr id="134" name="iStock_000008824584Medium.png"/>
          <p:cNvPicPr>
            <a:picLocks noChangeAspect="1"/>
          </p:cNvPicPr>
          <p:nvPr/>
        </p:nvPicPr>
        <p:blipFill>
          <a:blip r:embed="rId2">
            <a:extLst/>
          </a:blip>
          <a:srcRect l="14941" t="11266" r="16114" b="15973"/>
          <a:stretch>
            <a:fillRect/>
          </a:stretch>
        </p:blipFill>
        <p:spPr>
          <a:xfrm>
            <a:off x="2794793" y="1556146"/>
            <a:ext cx="7328695" cy="5128522"/>
          </a:xfrm>
          <a:custGeom>
            <a:avLst/>
            <a:gdLst/>
            <a:ahLst/>
            <a:cxnLst>
              <a:cxn ang="0">
                <a:pos x="wd2" y="hd2"/>
              </a:cxn>
              <a:cxn ang="5400000">
                <a:pos x="wd2" y="hd2"/>
              </a:cxn>
              <a:cxn ang="10800000">
                <a:pos x="wd2" y="hd2"/>
              </a:cxn>
              <a:cxn ang="16200000">
                <a:pos x="wd2" y="hd2"/>
              </a:cxn>
            </a:cxnLst>
            <a:rect l="0" t="0" r="r" b="b"/>
            <a:pathLst>
              <a:path w="21599" h="21597" extrusionOk="0">
                <a:moveTo>
                  <a:pt x="2462" y="0"/>
                </a:moveTo>
                <a:lnTo>
                  <a:pt x="2321" y="120"/>
                </a:lnTo>
                <a:cubicBezTo>
                  <a:pt x="2125" y="285"/>
                  <a:pt x="2049" y="472"/>
                  <a:pt x="2033" y="839"/>
                </a:cubicBezTo>
                <a:cubicBezTo>
                  <a:pt x="2003" y="1513"/>
                  <a:pt x="1992" y="8893"/>
                  <a:pt x="2020" y="8918"/>
                </a:cubicBezTo>
                <a:cubicBezTo>
                  <a:pt x="2059" y="8953"/>
                  <a:pt x="2058" y="9828"/>
                  <a:pt x="2019" y="9884"/>
                </a:cubicBezTo>
                <a:cubicBezTo>
                  <a:pt x="1999" y="9913"/>
                  <a:pt x="1980" y="11111"/>
                  <a:pt x="1967" y="13240"/>
                </a:cubicBezTo>
                <a:cubicBezTo>
                  <a:pt x="1948" y="16363"/>
                  <a:pt x="1944" y="16553"/>
                  <a:pt x="1893" y="16593"/>
                </a:cubicBezTo>
                <a:cubicBezTo>
                  <a:pt x="1862" y="16616"/>
                  <a:pt x="1773" y="16767"/>
                  <a:pt x="1694" y="16929"/>
                </a:cubicBezTo>
                <a:cubicBezTo>
                  <a:pt x="1493" y="17338"/>
                  <a:pt x="947" y="18421"/>
                  <a:pt x="433" y="19429"/>
                </a:cubicBezTo>
                <a:lnTo>
                  <a:pt x="0" y="20278"/>
                </a:lnTo>
                <a:lnTo>
                  <a:pt x="0" y="20765"/>
                </a:lnTo>
                <a:lnTo>
                  <a:pt x="0" y="21251"/>
                </a:lnTo>
                <a:lnTo>
                  <a:pt x="115" y="21343"/>
                </a:lnTo>
                <a:cubicBezTo>
                  <a:pt x="237" y="21440"/>
                  <a:pt x="527" y="21561"/>
                  <a:pt x="704" y="21590"/>
                </a:cubicBezTo>
                <a:cubicBezTo>
                  <a:pt x="763" y="21600"/>
                  <a:pt x="1106" y="21600"/>
                  <a:pt x="1468" y="21590"/>
                </a:cubicBezTo>
                <a:cubicBezTo>
                  <a:pt x="2758" y="21557"/>
                  <a:pt x="12814" y="21480"/>
                  <a:pt x="16903" y="21472"/>
                </a:cubicBezTo>
                <a:lnTo>
                  <a:pt x="21063" y="21465"/>
                </a:lnTo>
                <a:lnTo>
                  <a:pt x="21263" y="21368"/>
                </a:lnTo>
                <a:cubicBezTo>
                  <a:pt x="21600" y="21204"/>
                  <a:pt x="21599" y="21203"/>
                  <a:pt x="21599" y="20683"/>
                </a:cubicBezTo>
                <a:lnTo>
                  <a:pt x="21599" y="20235"/>
                </a:lnTo>
                <a:lnTo>
                  <a:pt x="21085" y="19210"/>
                </a:lnTo>
                <a:cubicBezTo>
                  <a:pt x="20803" y="18647"/>
                  <a:pt x="20424" y="17891"/>
                  <a:pt x="20244" y="17531"/>
                </a:cubicBezTo>
                <a:cubicBezTo>
                  <a:pt x="20065" y="17170"/>
                  <a:pt x="19876" y="16808"/>
                  <a:pt x="19826" y="16727"/>
                </a:cubicBezTo>
                <a:lnTo>
                  <a:pt x="19736" y="16580"/>
                </a:lnTo>
                <a:lnTo>
                  <a:pt x="19719" y="14853"/>
                </a:lnTo>
                <a:cubicBezTo>
                  <a:pt x="19709" y="13745"/>
                  <a:pt x="19692" y="13105"/>
                  <a:pt x="19671" y="13070"/>
                </a:cubicBezTo>
                <a:cubicBezTo>
                  <a:pt x="19629" y="12997"/>
                  <a:pt x="19632" y="10963"/>
                  <a:pt x="19675" y="10926"/>
                </a:cubicBezTo>
                <a:cubicBezTo>
                  <a:pt x="19694" y="10909"/>
                  <a:pt x="19691" y="10874"/>
                  <a:pt x="19668" y="10834"/>
                </a:cubicBezTo>
                <a:cubicBezTo>
                  <a:pt x="19639" y="10785"/>
                  <a:pt x="19638" y="10749"/>
                  <a:pt x="19664" y="10690"/>
                </a:cubicBezTo>
                <a:cubicBezTo>
                  <a:pt x="19689" y="10632"/>
                  <a:pt x="19695" y="9310"/>
                  <a:pt x="19685" y="5764"/>
                </a:cubicBezTo>
                <a:cubicBezTo>
                  <a:pt x="19678" y="3099"/>
                  <a:pt x="19665" y="839"/>
                  <a:pt x="19656" y="742"/>
                </a:cubicBezTo>
                <a:cubicBezTo>
                  <a:pt x="19619" y="354"/>
                  <a:pt x="19414" y="114"/>
                  <a:pt x="19092" y="84"/>
                </a:cubicBezTo>
                <a:cubicBezTo>
                  <a:pt x="18953" y="71"/>
                  <a:pt x="6850" y="7"/>
                  <a:pt x="3396" y="2"/>
                </a:cubicBezTo>
                <a:lnTo>
                  <a:pt x="2462" y="0"/>
                </a:lnTo>
                <a:close/>
              </a:path>
            </a:pathLst>
          </a:custGeom>
          <a:ln w="12700">
            <a:miter lim="400000"/>
          </a:ln>
        </p:spPr>
      </p:pic>
      <p:sp>
        <p:nvSpPr>
          <p:cNvPr id="135" name="Shape 135"/>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36" name="Shape 136"/>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37" name="Shape 137"/>
          <p:cNvSpPr>
            <a:spLocks noGrp="1"/>
          </p:cNvSpPr>
          <p:nvPr>
            <p:ph sz="quarter" idx="3"/>
          </p:nvPr>
        </p:nvSpPr>
        <p:spPr>
          <a:xfrm>
            <a:off x="3759200" y="1841500"/>
            <a:ext cx="5448300" cy="3390900"/>
          </a:xfrm>
          <a:prstGeom prst="rect">
            <a:avLst/>
          </a:prstGeom>
          <a:ln>
            <a:miter lim="400000"/>
          </a:ln>
        </p:spPr>
        <p:txBody>
          <a:bodyPr anchor="ctr"/>
          <a:lstStyle/>
          <a:p>
            <a:pPr algn="ctr" defTabSz="1308100">
              <a:lnSpc>
                <a:spcPct val="100000"/>
              </a:lnSpc>
              <a:defRPr sz="1400">
                <a:solidFill>
                  <a:srgbClr val="000000"/>
                </a:solidFill>
                <a:uFill>
                  <a:solidFill>
                    <a:srgbClr val="000000"/>
                  </a:solidFill>
                </a:uFill>
                <a:latin typeface="News706BT-ItalicC"/>
                <a:ea typeface="News706BT-ItalicC"/>
                <a:cs typeface="News706BT-ItalicC"/>
                <a:sym typeface="News706BT-ItalicC"/>
              </a:defRPr>
            </a:pPr>
            <a:endParaRPr/>
          </a:p>
        </p:txBody>
      </p:sp>
      <p:sp>
        <p:nvSpPr>
          <p:cNvPr id="138" name="Shape 138"/>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139" name="Shape 139"/>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ontent: IPad">
    <p:bg>
      <p:bgPr>
        <a:solidFill>
          <a:srgbClr val="FFFFFF"/>
        </a:solidFill>
        <a:effectLst/>
      </p:bgPr>
    </p:bg>
    <p:spTree>
      <p:nvGrpSpPr>
        <p:cNvPr id="1" name=""/>
        <p:cNvGrpSpPr/>
        <p:nvPr/>
      </p:nvGrpSpPr>
      <p:grpSpPr>
        <a:xfrm>
          <a:off x="0" y="0"/>
          <a:ext cx="0" cy="0"/>
          <a:chOff x="0" y="0"/>
          <a:chExt cx="0" cy="0"/>
        </a:xfrm>
      </p:grpSpPr>
      <p:pic>
        <p:nvPicPr>
          <p:cNvPr id="146" name="ipad.png"/>
          <p:cNvPicPr>
            <a:picLocks noChangeAspect="1"/>
          </p:cNvPicPr>
          <p:nvPr/>
        </p:nvPicPr>
        <p:blipFill>
          <a:blip r:embed="rId2">
            <a:extLst/>
          </a:blip>
          <a:stretch>
            <a:fillRect/>
          </a:stretch>
        </p:blipFill>
        <p:spPr>
          <a:xfrm>
            <a:off x="3136900" y="1511300"/>
            <a:ext cx="6845300" cy="5354576"/>
          </a:xfrm>
          <a:prstGeom prst="rect">
            <a:avLst/>
          </a:prstGeom>
          <a:ln w="12700">
            <a:miter lim="400000"/>
          </a:ln>
        </p:spPr>
      </p:pic>
      <p:sp>
        <p:nvSpPr>
          <p:cNvPr id="147" name="Shape 147"/>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48" name="Shape 148"/>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49" name="Shape 149"/>
          <p:cNvSpPr>
            <a:spLocks noGrp="1"/>
          </p:cNvSpPr>
          <p:nvPr>
            <p:ph sz="half" idx="3"/>
          </p:nvPr>
        </p:nvSpPr>
        <p:spPr>
          <a:xfrm>
            <a:off x="3822700" y="2095500"/>
            <a:ext cx="5435600" cy="4089400"/>
          </a:xfrm>
          <a:prstGeom prst="rect">
            <a:avLst/>
          </a:prstGeom>
          <a:ln>
            <a:miter lim="400000"/>
          </a:ln>
        </p:spPr>
        <p:txBody>
          <a:bodyPr anchor="ctr"/>
          <a:lstStyle/>
          <a:p>
            <a:pPr algn="ctr" defTabSz="1308100">
              <a:lnSpc>
                <a:spcPct val="100000"/>
              </a:lnSpc>
              <a:defRPr sz="1400">
                <a:solidFill>
                  <a:srgbClr val="000000"/>
                </a:solidFill>
                <a:uFill>
                  <a:solidFill>
                    <a:srgbClr val="000000"/>
                  </a:solidFill>
                </a:uFill>
                <a:latin typeface="News706BT-ItalicC"/>
                <a:ea typeface="News706BT-ItalicC"/>
                <a:cs typeface="News706BT-ItalicC"/>
                <a:sym typeface="News706BT-ItalicC"/>
              </a:defRPr>
            </a:pPr>
            <a:endParaRPr/>
          </a:p>
        </p:txBody>
      </p:sp>
      <p:sp>
        <p:nvSpPr>
          <p:cNvPr id="150" name="Shape 150"/>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151" name="Shape 151"/>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ontent: Smart Phones">
    <p:bg>
      <p:bgPr>
        <a:solidFill>
          <a:srgbClr val="FFFFFF"/>
        </a:solidFill>
        <a:effectLst/>
      </p:bgPr>
    </p:bg>
    <p:spTree>
      <p:nvGrpSpPr>
        <p:cNvPr id="1" name=""/>
        <p:cNvGrpSpPr/>
        <p:nvPr/>
      </p:nvGrpSpPr>
      <p:grpSpPr>
        <a:xfrm>
          <a:off x="0" y="0"/>
          <a:ext cx="0" cy="0"/>
          <a:chOff x="0" y="0"/>
          <a:chExt cx="0" cy="0"/>
        </a:xfrm>
      </p:grpSpPr>
      <p:pic>
        <p:nvPicPr>
          <p:cNvPr id="158" name="iStock_000016029046Medium_BW.png"/>
          <p:cNvPicPr>
            <a:picLocks noChangeAspect="1"/>
          </p:cNvPicPr>
          <p:nvPr/>
        </p:nvPicPr>
        <p:blipFill>
          <a:blip r:embed="rId2">
            <a:extLst/>
          </a:blip>
          <a:stretch>
            <a:fillRect/>
          </a:stretch>
        </p:blipFill>
        <p:spPr>
          <a:xfrm>
            <a:off x="1016000" y="1313656"/>
            <a:ext cx="4043866" cy="6057901"/>
          </a:xfrm>
          <a:prstGeom prst="rect">
            <a:avLst/>
          </a:prstGeom>
          <a:ln w="12700">
            <a:miter lim="400000"/>
          </a:ln>
        </p:spPr>
      </p:pic>
      <p:pic>
        <p:nvPicPr>
          <p:cNvPr id="159" name="iStock_000016936841Medium_BW.jpg"/>
          <p:cNvPicPr>
            <a:picLocks noChangeAspect="1"/>
          </p:cNvPicPr>
          <p:nvPr/>
        </p:nvPicPr>
        <p:blipFill>
          <a:blip r:embed="rId3">
            <a:extLst/>
          </a:blip>
          <a:stretch>
            <a:fillRect/>
          </a:stretch>
        </p:blipFill>
        <p:spPr>
          <a:xfrm>
            <a:off x="4673600" y="1371600"/>
            <a:ext cx="3695700" cy="5514678"/>
          </a:xfrm>
          <a:prstGeom prst="rect">
            <a:avLst/>
          </a:prstGeom>
          <a:ln w="12700">
            <a:miter lim="400000"/>
          </a:ln>
        </p:spPr>
      </p:pic>
      <p:pic>
        <p:nvPicPr>
          <p:cNvPr id="160" name="verizon-4g.jpg"/>
          <p:cNvPicPr>
            <a:picLocks noChangeAspect="1"/>
          </p:cNvPicPr>
          <p:nvPr/>
        </p:nvPicPr>
        <p:blipFill>
          <a:blip r:embed="rId4">
            <a:extLst/>
          </a:blip>
          <a:stretch>
            <a:fillRect/>
          </a:stretch>
        </p:blipFill>
        <p:spPr>
          <a:xfrm>
            <a:off x="8509000" y="1358900"/>
            <a:ext cx="2984500" cy="5459451"/>
          </a:xfrm>
          <a:prstGeom prst="rect">
            <a:avLst/>
          </a:prstGeom>
          <a:ln w="12700">
            <a:miter lim="400000"/>
          </a:ln>
        </p:spPr>
      </p:pic>
      <p:sp>
        <p:nvSpPr>
          <p:cNvPr id="161" name="Shape 161"/>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62" name="Shape 162"/>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63" name="Shape 163"/>
          <p:cNvSpPr/>
          <p:nvPr/>
        </p:nvSpPr>
        <p:spPr>
          <a:xfrm>
            <a:off x="5651500" y="3835400"/>
            <a:ext cx="1707947" cy="2540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a:buClr>
                <a:srgbClr val="000000"/>
              </a:buClr>
              <a:defRPr sz="1400">
                <a:solidFill>
                  <a:srgbClr val="000000"/>
                </a:solidFill>
                <a:uFill>
                  <a:solidFill>
                    <a:srgbClr val="000000"/>
                  </a:solidFill>
                </a:uFill>
                <a:latin typeface="News706BT-ItalicC"/>
                <a:ea typeface="News706BT-ItalicC"/>
                <a:cs typeface="News706BT-ItalicC"/>
                <a:sym typeface="News706BT-ItalicC"/>
              </a:defRPr>
            </a:lvl1pPr>
          </a:lstStyle>
          <a:p>
            <a:r>
              <a:t>Drag an object here</a:t>
            </a:r>
          </a:p>
        </p:txBody>
      </p:sp>
      <p:sp>
        <p:nvSpPr>
          <p:cNvPr id="164" name="Shape 164"/>
          <p:cNvSpPr/>
          <p:nvPr/>
        </p:nvSpPr>
        <p:spPr>
          <a:xfrm>
            <a:off x="9182100" y="3835400"/>
            <a:ext cx="1707947" cy="2540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a:buClr>
                <a:srgbClr val="000000"/>
              </a:buClr>
              <a:defRPr sz="1400">
                <a:solidFill>
                  <a:srgbClr val="000000"/>
                </a:solidFill>
                <a:uFill>
                  <a:solidFill>
                    <a:srgbClr val="000000"/>
                  </a:solidFill>
                </a:uFill>
                <a:latin typeface="News706BT-ItalicC"/>
                <a:ea typeface="News706BT-ItalicC"/>
                <a:cs typeface="News706BT-ItalicC"/>
                <a:sym typeface="News706BT-ItalicC"/>
              </a:defRPr>
            </a:lvl1pPr>
          </a:lstStyle>
          <a:p>
            <a:r>
              <a:t>Drag an object here</a:t>
            </a:r>
          </a:p>
        </p:txBody>
      </p:sp>
      <p:sp>
        <p:nvSpPr>
          <p:cNvPr id="165" name="Shape 165"/>
          <p:cNvSpPr>
            <a:spLocks noGrp="1"/>
          </p:cNvSpPr>
          <p:nvPr>
            <p:ph sz="quarter" idx="3"/>
          </p:nvPr>
        </p:nvSpPr>
        <p:spPr>
          <a:xfrm>
            <a:off x="1841500" y="1981200"/>
            <a:ext cx="2311400" cy="3962400"/>
          </a:xfrm>
          <a:prstGeom prst="rect">
            <a:avLst/>
          </a:prstGeom>
          <a:ln>
            <a:miter lim="400000"/>
          </a:ln>
        </p:spPr>
        <p:txBody>
          <a:bodyPr anchor="ctr"/>
          <a:lstStyle/>
          <a:p>
            <a:pPr algn="ctr" defTabSz="1308100">
              <a:lnSpc>
                <a:spcPct val="100000"/>
              </a:lnSpc>
              <a:defRPr sz="1400">
                <a:solidFill>
                  <a:srgbClr val="000000"/>
                </a:solidFill>
                <a:uFill>
                  <a:solidFill>
                    <a:srgbClr val="000000"/>
                  </a:solidFill>
                </a:uFill>
                <a:latin typeface="News706BT-ItalicC"/>
                <a:ea typeface="News706BT-ItalicC"/>
                <a:cs typeface="News706BT-ItalicC"/>
                <a:sym typeface="News706BT-ItalicC"/>
              </a:defRPr>
            </a:pPr>
            <a:endParaRPr/>
          </a:p>
        </p:txBody>
      </p:sp>
      <p:sp>
        <p:nvSpPr>
          <p:cNvPr id="166" name="Shape 166"/>
          <p:cNvSpPr>
            <a:spLocks noGrp="1"/>
          </p:cNvSpPr>
          <p:nvPr>
            <p:ph type="pic" sz="quarter" idx="13"/>
          </p:nvPr>
        </p:nvSpPr>
        <p:spPr>
          <a:xfrm>
            <a:off x="8826500" y="2042567"/>
            <a:ext cx="2413000" cy="3969478"/>
          </a:xfrm>
          <a:prstGeom prst="rect">
            <a:avLst/>
          </a:prstGeom>
          <a:ln>
            <a:miter lim="400000"/>
          </a:ln>
        </p:spPr>
        <p:txBody>
          <a:bodyPr lIns="91439" tIns="45719" rIns="91439" bIns="45719" anchor="t"/>
          <a:lstStyle/>
          <a:p>
            <a:endParaRPr/>
          </a:p>
        </p:txBody>
      </p:sp>
      <p:sp>
        <p:nvSpPr>
          <p:cNvPr id="167" name="Shape 167"/>
          <p:cNvSpPr>
            <a:spLocks noGrp="1"/>
          </p:cNvSpPr>
          <p:nvPr>
            <p:ph type="pic" sz="quarter" idx="14"/>
          </p:nvPr>
        </p:nvSpPr>
        <p:spPr>
          <a:xfrm>
            <a:off x="5378363" y="2471191"/>
            <a:ext cx="2288755" cy="3378201"/>
          </a:xfrm>
          <a:prstGeom prst="rect">
            <a:avLst/>
          </a:prstGeom>
          <a:ln>
            <a:miter lim="400000"/>
          </a:ln>
        </p:spPr>
        <p:txBody>
          <a:bodyPr lIns="91439" tIns="45719" rIns="91439" bIns="45719" anchor="t"/>
          <a:lstStyle/>
          <a:p>
            <a:endParaRPr/>
          </a:p>
        </p:txBody>
      </p:sp>
      <p:sp>
        <p:nvSpPr>
          <p:cNvPr id="168" name="Shape 168"/>
          <p:cNvSpPr>
            <a:spLocks noGrp="1"/>
          </p:cNvSpPr>
          <p:nvPr>
            <p:ph type="body" sz="quarter" idx="15"/>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169" name="Shape 169"/>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ne Chart">
    <p:bg>
      <p:bgPr>
        <a:solidFill>
          <a:srgbClr val="FFFFFF"/>
        </a:solidFill>
        <a:effectLst/>
      </p:bgPr>
    </p:bg>
    <p:spTree>
      <p:nvGrpSpPr>
        <p:cNvPr id="1" name=""/>
        <p:cNvGrpSpPr/>
        <p:nvPr/>
      </p:nvGrpSpPr>
      <p:grpSpPr>
        <a:xfrm>
          <a:off x="0" y="0"/>
          <a:ext cx="0" cy="0"/>
          <a:chOff x="0" y="0"/>
          <a:chExt cx="0" cy="0"/>
        </a:xfrm>
      </p:grpSpPr>
      <p:sp>
        <p:nvSpPr>
          <p:cNvPr id="176" name="Shape 17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77" name="Shape 17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graphicFrame>
        <p:nvGraphicFramePr>
          <p:cNvPr id="178" name="Chart 178"/>
          <p:cNvGraphicFramePr/>
          <p:nvPr/>
        </p:nvGraphicFramePr>
        <p:xfrm>
          <a:off x="668527" y="2232659"/>
          <a:ext cx="7649720" cy="4244913"/>
        </p:xfrm>
        <a:graphic>
          <a:graphicData uri="http://schemas.openxmlformats.org/drawingml/2006/chart">
            <c:chart xmlns:c="http://schemas.openxmlformats.org/drawingml/2006/chart" xmlns:r="http://schemas.openxmlformats.org/officeDocument/2006/relationships" r:id="rId2"/>
          </a:graphicData>
        </a:graphic>
      </p:graphicFrame>
      <p:sp>
        <p:nvSpPr>
          <p:cNvPr id="179" name="Shape 179"/>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180" name="Shape 180"/>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ie Chart">
    <p:bg>
      <p:bgPr>
        <a:solidFill>
          <a:srgbClr val="FFFFFF"/>
        </a:solidFill>
        <a:effectLst/>
      </p:bgPr>
    </p:bg>
    <p:spTree>
      <p:nvGrpSpPr>
        <p:cNvPr id="1" name=""/>
        <p:cNvGrpSpPr/>
        <p:nvPr/>
      </p:nvGrpSpPr>
      <p:grpSpPr>
        <a:xfrm>
          <a:off x="0" y="0"/>
          <a:ext cx="0" cy="0"/>
          <a:chOff x="0" y="0"/>
          <a:chExt cx="0" cy="0"/>
        </a:xfrm>
      </p:grpSpPr>
      <p:sp>
        <p:nvSpPr>
          <p:cNvPr id="187" name="Shape 187"/>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88" name="Shape 188"/>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graphicFrame>
        <p:nvGraphicFramePr>
          <p:cNvPr id="189" name="Chart 189"/>
          <p:cNvGraphicFramePr/>
          <p:nvPr/>
        </p:nvGraphicFramePr>
        <p:xfrm>
          <a:off x="641349" y="2540000"/>
          <a:ext cx="2921001" cy="3935984"/>
        </p:xfrm>
        <a:graphic>
          <a:graphicData uri="http://schemas.openxmlformats.org/drawingml/2006/chart">
            <c:chart xmlns:c="http://schemas.openxmlformats.org/drawingml/2006/chart" xmlns:r="http://schemas.openxmlformats.org/officeDocument/2006/relationships" r:id="rId2"/>
          </a:graphicData>
        </a:graphic>
      </p:graphicFrame>
      <p:sp>
        <p:nvSpPr>
          <p:cNvPr id="190" name="Shape 190"/>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191" name="Shape 191"/>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Stack Bar Chart">
    <p:bg>
      <p:bgPr>
        <a:solidFill>
          <a:srgbClr val="FFFFFF"/>
        </a:solidFill>
        <a:effectLst/>
      </p:bgPr>
    </p:bg>
    <p:spTree>
      <p:nvGrpSpPr>
        <p:cNvPr id="1" name=""/>
        <p:cNvGrpSpPr/>
        <p:nvPr/>
      </p:nvGrpSpPr>
      <p:grpSpPr>
        <a:xfrm>
          <a:off x="0" y="0"/>
          <a:ext cx="0" cy="0"/>
          <a:chOff x="0" y="0"/>
          <a:chExt cx="0" cy="0"/>
        </a:xfrm>
      </p:grpSpPr>
      <p:sp>
        <p:nvSpPr>
          <p:cNvPr id="198" name="Shape 198"/>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99" name="Shape 199"/>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graphicFrame>
        <p:nvGraphicFramePr>
          <p:cNvPr id="200" name="Chart 200"/>
          <p:cNvGraphicFramePr/>
          <p:nvPr/>
        </p:nvGraphicFramePr>
        <p:xfrm>
          <a:off x="668527" y="2232659"/>
          <a:ext cx="7675373" cy="4238563"/>
        </p:xfrm>
        <a:graphic>
          <a:graphicData uri="http://schemas.openxmlformats.org/drawingml/2006/chart">
            <c:chart xmlns:c="http://schemas.openxmlformats.org/drawingml/2006/chart" xmlns:r="http://schemas.openxmlformats.org/officeDocument/2006/relationships" r:id="rId2"/>
          </a:graphicData>
        </a:graphic>
      </p:graphicFrame>
      <p:sp>
        <p:nvSpPr>
          <p:cNvPr id="201" name="Shape 201"/>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202" name="Shape 202"/>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ne Chart copy 1">
    <p:bg>
      <p:bgPr>
        <a:solidFill>
          <a:srgbClr val="FFFFFF"/>
        </a:solidFill>
        <a:effectLst/>
      </p:bgPr>
    </p:bg>
    <p:spTree>
      <p:nvGrpSpPr>
        <p:cNvPr id="1" name=""/>
        <p:cNvGrpSpPr/>
        <p:nvPr/>
      </p:nvGrpSpPr>
      <p:grpSpPr>
        <a:xfrm>
          <a:off x="0" y="0"/>
          <a:ext cx="0" cy="0"/>
          <a:chOff x="0" y="0"/>
          <a:chExt cx="0" cy="0"/>
        </a:xfrm>
      </p:grpSpPr>
      <p:sp>
        <p:nvSpPr>
          <p:cNvPr id="209" name="Shape 209"/>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10" name="Shape 210"/>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graphicFrame>
        <p:nvGraphicFramePr>
          <p:cNvPr id="211" name="Chart 211"/>
          <p:cNvGraphicFramePr/>
          <p:nvPr/>
        </p:nvGraphicFramePr>
        <p:xfrm>
          <a:off x="668527" y="2232659"/>
          <a:ext cx="3661920" cy="424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2" name="Chart 212"/>
          <p:cNvGraphicFramePr/>
          <p:nvPr/>
        </p:nvGraphicFramePr>
        <p:xfrm>
          <a:off x="8656827" y="2232659"/>
          <a:ext cx="3687573" cy="42385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3" name="Chart 213"/>
          <p:cNvGraphicFramePr/>
          <p:nvPr/>
        </p:nvGraphicFramePr>
        <p:xfrm>
          <a:off x="5022849" y="2540000"/>
          <a:ext cx="2921001" cy="3935984"/>
        </p:xfrm>
        <a:graphic>
          <a:graphicData uri="http://schemas.openxmlformats.org/drawingml/2006/chart">
            <c:chart xmlns:c="http://schemas.openxmlformats.org/drawingml/2006/chart" xmlns:r="http://schemas.openxmlformats.org/officeDocument/2006/relationships" r:id="rId4"/>
          </a:graphicData>
        </a:graphic>
      </p:graphicFrame>
      <p:sp>
        <p:nvSpPr>
          <p:cNvPr id="214" name="Shape 214"/>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215" name="Shape 215"/>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Discussion">
    <p:spTree>
      <p:nvGrpSpPr>
        <p:cNvPr id="1" name=""/>
        <p:cNvGrpSpPr/>
        <p:nvPr/>
      </p:nvGrpSpPr>
      <p:grpSpPr>
        <a:xfrm>
          <a:off x="0" y="0"/>
          <a:ext cx="0" cy="0"/>
          <a:chOff x="0" y="0"/>
          <a:chExt cx="0" cy="0"/>
        </a:xfrm>
      </p:grpSpPr>
      <p:sp>
        <p:nvSpPr>
          <p:cNvPr id="222" name="Shape 222"/>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23" name="Shape 223"/>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24" name="Shape 224"/>
          <p:cNvSpPr/>
          <p:nvPr/>
        </p:nvSpPr>
        <p:spPr>
          <a:xfrm>
            <a:off x="635000" y="1473200"/>
            <a:ext cx="11734800" cy="1460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600"/>
              </a:lnSpc>
              <a:defRPr sz="12000" cap="all" spc="-239">
                <a:latin typeface="+mj-lt"/>
                <a:ea typeface="+mj-ea"/>
                <a:cs typeface="+mj-cs"/>
                <a:sym typeface="PFDinTextCompPro-Bold"/>
              </a:defRPr>
            </a:lvl1pPr>
          </a:lstStyle>
          <a:p>
            <a:r>
              <a:t>discussion time</a:t>
            </a:r>
          </a:p>
        </p:txBody>
      </p:sp>
      <p:sp>
        <p:nvSpPr>
          <p:cNvPr id="225" name="Shape 225"/>
          <p:cNvSpPr>
            <a:spLocks noGrp="1"/>
          </p:cNvSpPr>
          <p:nvPr>
            <p:ph type="body" sz="quarter" idx="13"/>
          </p:nvPr>
        </p:nvSpPr>
        <p:spPr>
          <a:xfrm>
            <a:off x="635000" y="736600"/>
            <a:ext cx="10160000" cy="431800"/>
          </a:xfrm>
          <a:prstGeom prst="rect">
            <a:avLst/>
          </a:prstGeom>
        </p:spPr>
        <p:txBody>
          <a:bodyPr anchor="t"/>
          <a:lstStyle>
            <a:lvl1pPr>
              <a:lnSpc>
                <a:spcPts val="3200"/>
              </a:lnSpc>
              <a:buClr>
                <a:srgbClr val="000000"/>
              </a:buClr>
              <a:buFont typeface="PFDinTextCompPro-Regular"/>
              <a:defRPr sz="3200" cap="all" spc="-64">
                <a:latin typeface="+mj-lt"/>
                <a:ea typeface="+mj-ea"/>
                <a:cs typeface="+mj-cs"/>
                <a:sym typeface="PFDinTextCompPro-Bold"/>
              </a:defRPr>
            </a:lvl1pPr>
          </a:lstStyle>
          <a:p>
            <a:r>
              <a:t>insert class title</a:t>
            </a:r>
          </a:p>
        </p:txBody>
      </p:sp>
      <p:sp>
        <p:nvSpPr>
          <p:cNvPr id="226" name="Shape 226"/>
          <p:cNvSpPr>
            <a:spLocks noGrp="1"/>
          </p:cNvSpPr>
          <p:nvPr>
            <p:ph type="sldNum" sz="quarter" idx="2"/>
          </p:nvPr>
        </p:nvSpPr>
        <p:spPr>
          <a:xfrm>
            <a:off x="12030450" y="739139"/>
            <a:ext cx="345949" cy="426722"/>
          </a:xfrm>
          <a:prstGeom prst="rect">
            <a:avLst/>
          </a:prstGeom>
        </p:spPr>
        <p:txBody>
          <a:bodyPr lIns="0" tIns="0" rIns="0" bIns="0"/>
          <a:lstStyle>
            <a:lvl1pPr>
              <a:lnSpc>
                <a:spcPts val="3200"/>
              </a:lnSpc>
              <a:defRPr sz="3200" spc="-64">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amp;A">
    <p:spTree>
      <p:nvGrpSpPr>
        <p:cNvPr id="1" name=""/>
        <p:cNvGrpSpPr/>
        <p:nvPr/>
      </p:nvGrpSpPr>
      <p:grpSpPr>
        <a:xfrm>
          <a:off x="0" y="0"/>
          <a:ext cx="0" cy="0"/>
          <a:chOff x="0" y="0"/>
          <a:chExt cx="0" cy="0"/>
        </a:xfrm>
      </p:grpSpPr>
      <p:sp>
        <p:nvSpPr>
          <p:cNvPr id="233" name="Shape 233"/>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34" name="Shape 234"/>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35" name="Shape 235"/>
          <p:cNvSpPr/>
          <p:nvPr/>
        </p:nvSpPr>
        <p:spPr>
          <a:xfrm>
            <a:off x="635000" y="1473200"/>
            <a:ext cx="11734800" cy="1460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600"/>
              </a:lnSpc>
              <a:defRPr sz="12000" cap="all" spc="-239">
                <a:latin typeface="+mj-lt"/>
                <a:ea typeface="+mj-ea"/>
                <a:cs typeface="+mj-cs"/>
                <a:sym typeface="PFDinTextCompPro-Bold"/>
              </a:defRPr>
            </a:lvl1pPr>
          </a:lstStyle>
          <a:p>
            <a:r>
              <a:t>Q&amp;A</a:t>
            </a:r>
          </a:p>
        </p:txBody>
      </p:sp>
      <p:sp>
        <p:nvSpPr>
          <p:cNvPr id="236" name="Shape 236"/>
          <p:cNvSpPr>
            <a:spLocks noGrp="1"/>
          </p:cNvSpPr>
          <p:nvPr>
            <p:ph type="body" sz="quarter" idx="13"/>
          </p:nvPr>
        </p:nvSpPr>
        <p:spPr>
          <a:xfrm>
            <a:off x="635000" y="736600"/>
            <a:ext cx="10160000" cy="431800"/>
          </a:xfrm>
          <a:prstGeom prst="rect">
            <a:avLst/>
          </a:prstGeom>
        </p:spPr>
        <p:txBody>
          <a:bodyPr anchor="t"/>
          <a:lstStyle>
            <a:lvl1pPr>
              <a:lnSpc>
                <a:spcPts val="3200"/>
              </a:lnSpc>
              <a:buClr>
                <a:srgbClr val="000000"/>
              </a:buClr>
              <a:buFont typeface="PFDinTextCompPro-Regular"/>
              <a:defRPr sz="3200" cap="all" spc="-64">
                <a:latin typeface="+mj-lt"/>
                <a:ea typeface="+mj-ea"/>
                <a:cs typeface="+mj-cs"/>
                <a:sym typeface="PFDinTextCompPro-Bold"/>
              </a:defRPr>
            </a:lvl1pPr>
          </a:lstStyle>
          <a:p>
            <a:r>
              <a:t>insert class title</a:t>
            </a:r>
          </a:p>
        </p:txBody>
      </p:sp>
      <p:sp>
        <p:nvSpPr>
          <p:cNvPr id="237" name="Shape 237"/>
          <p:cNvSpPr>
            <a:spLocks noGrp="1"/>
          </p:cNvSpPr>
          <p:nvPr>
            <p:ph type="sldNum" sz="quarter" idx="2"/>
          </p:nvPr>
        </p:nvSpPr>
        <p:spPr>
          <a:xfrm>
            <a:off x="12030450" y="739139"/>
            <a:ext cx="345949" cy="426722"/>
          </a:xfrm>
          <a:prstGeom prst="rect">
            <a:avLst/>
          </a:prstGeom>
        </p:spPr>
        <p:txBody>
          <a:bodyPr lIns="0" tIns="0" rIns="0" bIns="0"/>
          <a:lstStyle>
            <a:lvl1pPr>
              <a:lnSpc>
                <a:spcPts val="3200"/>
              </a:lnSpc>
              <a:defRPr sz="3200" spc="-64">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244" name="Shape 244"/>
          <p:cNvSpPr>
            <a:spLocks noGrp="1"/>
          </p:cNvSpPr>
          <p:nvPr>
            <p:ph type="sldNum" sz="quarter" idx="2"/>
          </p:nvPr>
        </p:nvSpPr>
        <p:spPr>
          <a:xfrm>
            <a:off x="12014200" y="739139"/>
            <a:ext cx="345949" cy="426722"/>
          </a:xfrm>
          <a:prstGeom prst="rect">
            <a:avLst/>
          </a:prstGeom>
        </p:spPr>
        <p:txBody>
          <a:bodyPr lIns="0" tIns="0" rIns="0" bIns="0"/>
          <a:lstStyle>
            <a:lvl1pPr algn="l">
              <a:lnSpc>
                <a:spcPts val="3200"/>
              </a:lnSpc>
              <a:defRPr sz="3200" spc="-64">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3" name="Shape 2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4" name="Shape 2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5" name="Shape 25"/>
          <p:cNvSpPr/>
          <p:nvPr/>
        </p:nvSpPr>
        <p:spPr>
          <a:xfrm>
            <a:off x="635000" y="736600"/>
            <a:ext cx="7721600" cy="431800"/>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Agenda</a:t>
            </a:r>
          </a:p>
        </p:txBody>
      </p:sp>
      <p:sp>
        <p:nvSpPr>
          <p:cNvPr id="26" name="Shape 26"/>
          <p:cNvSpPr>
            <a:spLocks noGrp="1"/>
          </p:cNvSpPr>
          <p:nvPr>
            <p:ph type="body" sz="quarter" idx="13"/>
          </p:nvPr>
        </p:nvSpPr>
        <p:spPr>
          <a:xfrm>
            <a:off x="635000" y="2921000"/>
            <a:ext cx="11734800" cy="355600"/>
          </a:xfrm>
          <a:prstGeom prst="rect">
            <a:avLst/>
          </a:prstGeom>
          <a:ln>
            <a:miter lim="400000"/>
          </a:ln>
        </p:spPr>
        <p:txBody>
          <a:bodyPr anchor="t">
            <a:spAutoFit/>
          </a:bodyPr>
          <a:lstStyle>
            <a:lvl1pPr marL="203200" indent="-203200" defTabSz="1308100">
              <a:lnSpc>
                <a:spcPct val="100000"/>
              </a:lnSpc>
              <a:spcBef>
                <a:spcPts val="1000"/>
              </a:spcBef>
              <a:buClr>
                <a:srgbClr val="000000"/>
              </a:buClr>
              <a:buSzPct val="70000"/>
              <a:buFont typeface="Lucida Grande"/>
              <a:buChar char="‣"/>
              <a:defRPr sz="2800">
                <a:solidFill>
                  <a:srgbClr val="000000"/>
                </a:solidFill>
                <a:uFill>
                  <a:solidFill>
                    <a:srgbClr val="000000"/>
                  </a:solidFill>
                </a:uFill>
              </a:defRPr>
            </a:lvl1pPr>
          </a:lstStyle>
          <a:p>
            <a:r>
              <a:t>Insert Chapter Titles</a:t>
            </a:r>
          </a:p>
        </p:txBody>
      </p:sp>
      <p:sp>
        <p:nvSpPr>
          <p:cNvPr id="27" name="Shape 27"/>
          <p:cNvSpPr>
            <a:spLocks noGrp="1"/>
          </p:cNvSpPr>
          <p:nvPr>
            <p:ph type="sldNum" sz="quarter" idx="2"/>
          </p:nvPr>
        </p:nvSpPr>
        <p:spPr>
          <a:xfrm>
            <a:off x="12022321" y="739139"/>
            <a:ext cx="345949" cy="426722"/>
          </a:xfrm>
          <a:prstGeom prst="rect">
            <a:avLst/>
          </a:prstGeom>
        </p:spPr>
        <p:txBody>
          <a:bodyPr lIns="0" tIns="0" rIns="0" bIns="0"/>
          <a:lstStyle>
            <a:lvl1pPr>
              <a:lnSpc>
                <a:spcPts val="3200"/>
              </a:lnSpc>
              <a:defRPr sz="3200" spc="-64">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io">
    <p:bg>
      <p:bgPr>
        <a:solidFill>
          <a:srgbClr val="FFFFFF"/>
        </a:solidFill>
        <a:effectLst/>
      </p:bgPr>
    </p:bg>
    <p:spTree>
      <p:nvGrpSpPr>
        <p:cNvPr id="1" name=""/>
        <p:cNvGrpSpPr/>
        <p:nvPr/>
      </p:nvGrpSpPr>
      <p:grpSpPr>
        <a:xfrm>
          <a:off x="0" y="0"/>
          <a:ext cx="0" cy="0"/>
          <a:chOff x="0" y="0"/>
          <a:chExt cx="0" cy="0"/>
        </a:xfrm>
      </p:grpSpPr>
      <p:sp>
        <p:nvSpPr>
          <p:cNvPr id="34" name="Shape 3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5" name="Shape 3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6" name="Shape 36"/>
          <p:cNvSpPr/>
          <p:nvPr/>
        </p:nvSpPr>
        <p:spPr>
          <a:xfrm>
            <a:off x="635000" y="736600"/>
            <a:ext cx="7721600" cy="431800"/>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Introduction</a:t>
            </a:r>
          </a:p>
        </p:txBody>
      </p:sp>
      <p:sp>
        <p:nvSpPr>
          <p:cNvPr id="37" name="Shape 37"/>
          <p:cNvSpPr>
            <a:spLocks noGrp="1"/>
          </p:cNvSpPr>
          <p:nvPr>
            <p:ph sz="quarter" idx="3"/>
          </p:nvPr>
        </p:nvSpPr>
        <p:spPr>
          <a:xfrm>
            <a:off x="8610600" y="2921000"/>
            <a:ext cx="3771900" cy="3771900"/>
          </a:xfrm>
          <a:prstGeom prst="rect">
            <a:avLst/>
          </a:prstGeom>
          <a:ln>
            <a:miter lim="400000"/>
          </a:ln>
        </p:spPr>
        <p:txBody>
          <a:bodyPr anchor="ctr"/>
          <a:lstStyle/>
          <a:p>
            <a:pPr algn="ctr" defTabSz="1308100">
              <a:lnSpc>
                <a:spcPct val="100000"/>
              </a:lnSpc>
              <a:defRPr sz="1400">
                <a:solidFill>
                  <a:srgbClr val="000000"/>
                </a:solidFill>
                <a:uFill>
                  <a:solidFill>
                    <a:srgbClr val="000000"/>
                  </a:solidFill>
                </a:uFill>
                <a:latin typeface="News706BT-ItalicC"/>
                <a:ea typeface="News706BT-ItalicC"/>
                <a:cs typeface="News706BT-ItalicC"/>
                <a:sym typeface="News706BT-ItalicC"/>
              </a:defRPr>
            </a:pPr>
            <a:endParaRPr/>
          </a:p>
        </p:txBody>
      </p:sp>
      <p:sp>
        <p:nvSpPr>
          <p:cNvPr id="38" name="Shape 38"/>
          <p:cNvSpPr>
            <a:spLocks noGrp="1"/>
          </p:cNvSpPr>
          <p:nvPr>
            <p:ph type="body" sz="quarter" idx="13"/>
          </p:nvPr>
        </p:nvSpPr>
        <p:spPr>
          <a:xfrm>
            <a:off x="635000" y="2921000"/>
            <a:ext cx="7708900" cy="736600"/>
          </a:xfrm>
          <a:prstGeom prst="rect">
            <a:avLst/>
          </a:prstGeom>
          <a:ln>
            <a:miter lim="400000"/>
          </a:ln>
        </p:spPr>
        <p:txBody>
          <a:bodyPr anchor="t">
            <a:spAutoFit/>
          </a:bodyPr>
          <a:lstStyle>
            <a:lvl1pPr marL="203200" indent="-203200" defTabSz="1308100">
              <a:lnSpc>
                <a:spcPct val="100000"/>
              </a:lnSpc>
              <a:spcBef>
                <a:spcPts val="1000"/>
              </a:spcBef>
              <a:buClr>
                <a:srgbClr val="000000"/>
              </a:buClr>
              <a:buSzPct val="70000"/>
              <a:buFont typeface="Lucida Grande"/>
              <a:buChar char="‣"/>
              <a:defRPr sz="2800">
                <a:solidFill>
                  <a:srgbClr val="000000"/>
                </a:solidFill>
                <a:uFill>
                  <a:solidFill>
                    <a:srgbClr val="000000"/>
                  </a:solidFill>
                </a:uFill>
              </a:defRPr>
            </a:lvl1pPr>
          </a:lstStyle>
          <a:p>
            <a:r>
              <a:t>Insert Educational/Professional Credentials, Highlights, or Bio</a:t>
            </a:r>
          </a:p>
        </p:txBody>
      </p:sp>
      <p:sp>
        <p:nvSpPr>
          <p:cNvPr id="39" name="Shape 39"/>
          <p:cNvSpPr>
            <a:spLocks noGrp="1"/>
          </p:cNvSpPr>
          <p:nvPr>
            <p:ph type="body" sz="quarter" idx="14"/>
          </p:nvPr>
        </p:nvSpPr>
        <p:spPr>
          <a:xfrm>
            <a:off x="635000" y="1473200"/>
            <a:ext cx="11734800" cy="1320800"/>
          </a:xfrm>
          <a:prstGeom prst="rect">
            <a:avLst/>
          </a:prstGeom>
          <a:ln>
            <a:miter lim="400000"/>
          </a:ln>
        </p:spPr>
        <p:txBody>
          <a:bodyPr anchor="t">
            <a:spAutoFit/>
          </a:bodyPr>
          <a:lstStyle/>
          <a:p>
            <a:pPr defTabSz="1308100">
              <a:lnSpc>
                <a:spcPts val="5000"/>
              </a:lnSpc>
              <a:buClr>
                <a:srgbClr val="FFFFFF"/>
              </a:buClr>
              <a:defRPr sz="5400" cap="all" spc="-107">
                <a:solidFill>
                  <a:srgbClr val="000000"/>
                </a:solidFill>
                <a:uFill>
                  <a:solidFill>
                    <a:srgbClr val="000000"/>
                  </a:solidFill>
                </a:uFill>
                <a:latin typeface="+mj-lt"/>
                <a:ea typeface="+mj-ea"/>
                <a:cs typeface="+mj-cs"/>
                <a:sym typeface="PFDinTextCompPro-Bold"/>
              </a:defRPr>
            </a:pPr>
            <a:r>
              <a:t>insert instructor name</a:t>
            </a:r>
          </a:p>
          <a:p>
            <a:pPr defTabSz="1308100">
              <a:lnSpc>
                <a:spcPts val="5000"/>
              </a:lnSpc>
              <a:buClr>
                <a:srgbClr val="FFFFFF"/>
              </a:buClr>
              <a:defRPr sz="5400" cap="all" spc="-107">
                <a:solidFill>
                  <a:srgbClr val="000000"/>
                </a:solidFill>
                <a:uFill>
                  <a:solidFill>
                    <a:srgbClr val="000000"/>
                  </a:solidFill>
                </a:uFill>
                <a:latin typeface="+mj-lt"/>
                <a:ea typeface="+mj-ea"/>
                <a:cs typeface="+mj-cs"/>
                <a:sym typeface="PFDinTextCompPro-Bold"/>
              </a:defRPr>
            </a:pPr>
            <a:r>
              <a:t>title, company</a:t>
            </a:r>
          </a:p>
        </p:txBody>
      </p:sp>
      <p:sp>
        <p:nvSpPr>
          <p:cNvPr id="40" name="Shape 40"/>
          <p:cNvSpPr>
            <a:spLocks noGrp="1"/>
          </p:cNvSpPr>
          <p:nvPr>
            <p:ph type="sldNum" sz="quarter" idx="2"/>
          </p:nvPr>
        </p:nvSpPr>
        <p:spPr>
          <a:xfrm>
            <a:off x="12022321" y="739139"/>
            <a:ext cx="345949" cy="426722"/>
          </a:xfrm>
          <a:prstGeom prst="rect">
            <a:avLst/>
          </a:prstGeom>
        </p:spPr>
        <p:txBody>
          <a:bodyPr lIns="0" tIns="0" rIns="0" bIns="0"/>
          <a:lstStyle>
            <a:lvl1pPr>
              <a:lnSpc>
                <a:spcPts val="3200"/>
              </a:lnSpc>
              <a:buFont typeface="Lucida Grande"/>
              <a:defRPr sz="3200" spc="-64">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hapter">
    <p:spTree>
      <p:nvGrpSpPr>
        <p:cNvPr id="1" name=""/>
        <p:cNvGrpSpPr/>
        <p:nvPr/>
      </p:nvGrpSpPr>
      <p:grpSpPr>
        <a:xfrm>
          <a:off x="0" y="0"/>
          <a:ext cx="0" cy="0"/>
          <a:chOff x="0" y="0"/>
          <a:chExt cx="0" cy="0"/>
        </a:xfrm>
      </p:grpSpPr>
      <p:sp>
        <p:nvSpPr>
          <p:cNvPr id="47" name="Shape 47"/>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8" name="Shape 48"/>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9" name="Shape 49"/>
          <p:cNvSpPr>
            <a:spLocks noGrp="1"/>
          </p:cNvSpPr>
          <p:nvPr>
            <p:ph type="body" sz="quarter" idx="13"/>
          </p:nvPr>
        </p:nvSpPr>
        <p:spPr>
          <a:xfrm>
            <a:off x="635000" y="736600"/>
            <a:ext cx="10160000" cy="431800"/>
          </a:xfrm>
          <a:prstGeom prst="rect">
            <a:avLst/>
          </a:prstGeom>
        </p:spPr>
        <p:txBody>
          <a:bodyPr anchor="t"/>
          <a:lstStyle>
            <a:lvl1pPr>
              <a:lnSpc>
                <a:spcPts val="3200"/>
              </a:lnSpc>
              <a:buClr>
                <a:srgbClr val="000000"/>
              </a:buClr>
              <a:buFont typeface="PFDinTextCompPro-Regular"/>
              <a:defRPr sz="3200" cap="all" spc="-64">
                <a:latin typeface="+mj-lt"/>
                <a:ea typeface="+mj-ea"/>
                <a:cs typeface="+mj-cs"/>
                <a:sym typeface="PFDinTextCompPro-Bold"/>
              </a:defRPr>
            </a:lvl1pPr>
          </a:lstStyle>
          <a:p>
            <a:r>
              <a:t>insert class title</a:t>
            </a:r>
          </a:p>
        </p:txBody>
      </p:sp>
      <p:sp>
        <p:nvSpPr>
          <p:cNvPr id="50" name="Shape 50"/>
          <p:cNvSpPr>
            <a:spLocks noGrp="1"/>
          </p:cNvSpPr>
          <p:nvPr>
            <p:ph type="body" sz="quarter" idx="14"/>
          </p:nvPr>
        </p:nvSpPr>
        <p:spPr>
          <a:xfrm>
            <a:off x="635000" y="1473200"/>
            <a:ext cx="11734800" cy="1460500"/>
          </a:xfrm>
          <a:prstGeom prst="rect">
            <a:avLst/>
          </a:prstGeom>
          <a:ln>
            <a:miter lim="400000"/>
          </a:ln>
        </p:spPr>
        <p:txBody>
          <a:bodyPr anchor="t">
            <a:spAutoFit/>
          </a:bodyPr>
          <a:lstStyle>
            <a:lvl1pPr defTabSz="1308100">
              <a:lnSpc>
                <a:spcPts val="10600"/>
              </a:lnSpc>
              <a:buClr>
                <a:srgbClr val="FFFFFF"/>
              </a:buClr>
              <a:defRPr sz="12000" cap="all" spc="-239">
                <a:latin typeface="+mj-lt"/>
                <a:ea typeface="+mj-ea"/>
                <a:cs typeface="+mj-cs"/>
                <a:sym typeface="PFDinTextCompPro-Bold"/>
              </a:defRPr>
            </a:lvl1pPr>
          </a:lstStyle>
          <a:p>
            <a:r>
              <a:t>insert chapter title</a:t>
            </a:r>
          </a:p>
        </p:txBody>
      </p:sp>
      <p:sp>
        <p:nvSpPr>
          <p:cNvPr id="51" name="Shape 51"/>
          <p:cNvSpPr>
            <a:spLocks noGrp="1"/>
          </p:cNvSpPr>
          <p:nvPr>
            <p:ph type="sldNum" sz="quarter" idx="2"/>
          </p:nvPr>
        </p:nvSpPr>
        <p:spPr>
          <a:xfrm>
            <a:off x="12030450" y="739139"/>
            <a:ext cx="345949" cy="426722"/>
          </a:xfrm>
          <a:prstGeom prst="rect">
            <a:avLst/>
          </a:prstGeom>
        </p:spPr>
        <p:txBody>
          <a:bodyPr lIns="0" tIns="0" rIns="0" bIns="0"/>
          <a:lstStyle>
            <a:lvl1pPr>
              <a:lnSpc>
                <a:spcPts val="3200"/>
              </a:lnSpc>
              <a:defRPr sz="3200" spc="-64">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ntent: Text, 1 Column">
    <p:bg>
      <p:bgPr>
        <a:solidFill>
          <a:srgbClr val="FFFFFF"/>
        </a:solidFill>
        <a:effectLst/>
      </p:bgPr>
    </p:bg>
    <p:spTree>
      <p:nvGrpSpPr>
        <p:cNvPr id="1" name=""/>
        <p:cNvGrpSpPr/>
        <p:nvPr/>
      </p:nvGrpSpPr>
      <p:grpSpPr>
        <a:xfrm>
          <a:off x="0" y="0"/>
          <a:ext cx="0" cy="0"/>
          <a:chOff x="0" y="0"/>
          <a:chExt cx="0" cy="0"/>
        </a:xfrm>
      </p:grpSpPr>
      <p:sp>
        <p:nvSpPr>
          <p:cNvPr id="58" name="Shape 58"/>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9" name="Shape 59"/>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0" name="Shape 60"/>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61" name="Shape 61"/>
          <p:cNvSpPr>
            <a:spLocks noGrp="1"/>
          </p:cNvSpPr>
          <p:nvPr>
            <p:ph type="title"/>
          </p:nvPr>
        </p:nvSpPr>
        <p:spPr>
          <a:xfrm>
            <a:off x="635000" y="1473200"/>
            <a:ext cx="11734800" cy="1320800"/>
          </a:xfrm>
          <a:prstGeom prst="rect">
            <a:avLst/>
          </a:prstGeom>
        </p:spPr>
        <p:txBody>
          <a:bodyPr/>
          <a:lstStyle>
            <a:lvl1pPr>
              <a:lnSpc>
                <a:spcPts val="5000"/>
              </a:lnSpc>
              <a:defRPr sz="6400" spc="-128">
                <a:solidFill>
                  <a:srgbClr val="000000"/>
                </a:solidFill>
                <a:uFill>
                  <a:solidFill>
                    <a:srgbClr val="000000"/>
                  </a:solidFill>
                </a:uFill>
              </a:defRPr>
            </a:lvl1pPr>
          </a:lstStyle>
          <a:p>
            <a:r>
              <a:t>Title Text</a:t>
            </a:r>
          </a:p>
        </p:txBody>
      </p:sp>
      <p:sp>
        <p:nvSpPr>
          <p:cNvPr id="62" name="Shape 62"/>
          <p:cNvSpPr>
            <a:spLocks noGrp="1"/>
          </p:cNvSpPr>
          <p:nvPr>
            <p:ph type="body" idx="1"/>
          </p:nvPr>
        </p:nvSpPr>
        <p:spPr>
          <a:xfrm>
            <a:off x="632056" y="2921000"/>
            <a:ext cx="11734801" cy="3810000"/>
          </a:xfrm>
          <a:prstGeom prst="rect">
            <a:avLst/>
          </a:prstGeom>
        </p:spPr>
        <p:txBody>
          <a:bodyPr anchor="t"/>
          <a:lstStyle>
            <a:lvl1pPr>
              <a:lnSpc>
                <a:spcPct val="100000"/>
              </a:lnSpc>
              <a:spcBef>
                <a:spcPts val="1000"/>
              </a:spcBef>
              <a:defRPr sz="2800">
                <a:solidFill>
                  <a:srgbClr val="000000"/>
                </a:solidFill>
                <a:uFill>
                  <a:solidFill>
                    <a:srgbClr val="000000"/>
                  </a:solidFill>
                </a:uFill>
              </a:defRPr>
            </a:lvl1pPr>
            <a:lvl2pPr marL="660400">
              <a:lnSpc>
                <a:spcPct val="100000"/>
              </a:lnSpc>
              <a:spcBef>
                <a:spcPts val="1000"/>
              </a:spcBef>
              <a:defRPr sz="2800">
                <a:solidFill>
                  <a:srgbClr val="000000"/>
                </a:solidFill>
                <a:uFill>
                  <a:solidFill>
                    <a:srgbClr val="000000"/>
                  </a:solidFill>
                </a:uFill>
              </a:defRPr>
            </a:lvl2pPr>
            <a:lvl3pPr marL="1117600">
              <a:lnSpc>
                <a:spcPct val="100000"/>
              </a:lnSpc>
              <a:spcBef>
                <a:spcPts val="1000"/>
              </a:spcBef>
              <a:defRPr sz="2800">
                <a:solidFill>
                  <a:srgbClr val="000000"/>
                </a:solidFill>
                <a:uFill>
                  <a:solidFill>
                    <a:srgbClr val="000000"/>
                  </a:solidFill>
                </a:uFill>
              </a:defRPr>
            </a:lvl3pPr>
            <a:lvl4pPr marL="1574800">
              <a:lnSpc>
                <a:spcPct val="100000"/>
              </a:lnSpc>
              <a:spcBef>
                <a:spcPts val="1000"/>
              </a:spcBef>
              <a:defRPr sz="2800">
                <a:solidFill>
                  <a:srgbClr val="000000"/>
                </a:solidFill>
                <a:uFill>
                  <a:solidFill>
                    <a:srgbClr val="000000"/>
                  </a:solidFill>
                </a:uFill>
              </a:defRPr>
            </a:lvl4pPr>
            <a:lvl5pPr marL="2032000">
              <a:lnSpc>
                <a:spcPct val="100000"/>
              </a:lnSpc>
              <a:spcBef>
                <a:spcPts val="1000"/>
              </a:spcBef>
              <a:defRPr sz="28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63" name="Shape 63"/>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ntent: Full Page Image">
    <p:bg>
      <p:bgPr>
        <a:solidFill>
          <a:srgbClr val="FFFFFF"/>
        </a:solidFill>
        <a:effectLst/>
      </p:bgPr>
    </p:bg>
    <p:spTree>
      <p:nvGrpSpPr>
        <p:cNvPr id="1" name=""/>
        <p:cNvGrpSpPr/>
        <p:nvPr/>
      </p:nvGrpSpPr>
      <p:grpSpPr>
        <a:xfrm>
          <a:off x="0" y="0"/>
          <a:ext cx="0" cy="0"/>
          <a:chOff x="0" y="0"/>
          <a:chExt cx="0" cy="0"/>
        </a:xfrm>
      </p:grpSpPr>
      <p:sp>
        <p:nvSpPr>
          <p:cNvPr id="70" name="Shape 7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 name="Shape 7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2" name="Shape 72"/>
          <p:cNvSpPr>
            <a:spLocks noGrp="1"/>
          </p:cNvSpPr>
          <p:nvPr>
            <p:ph idx="3"/>
          </p:nvPr>
        </p:nvSpPr>
        <p:spPr>
          <a:xfrm>
            <a:off x="317500" y="317500"/>
            <a:ext cx="12369800" cy="6667500"/>
          </a:xfrm>
          <a:prstGeom prst="rect">
            <a:avLst/>
          </a:prstGeom>
          <a:ln>
            <a:miter lim="400000"/>
          </a:ln>
        </p:spPr>
        <p:txBody>
          <a:bodyPr anchor="ctr"/>
          <a:lstStyle/>
          <a:p>
            <a:pPr algn="ctr" defTabSz="1308100">
              <a:lnSpc>
                <a:spcPct val="100000"/>
              </a:lnSpc>
              <a:defRPr sz="1400">
                <a:solidFill>
                  <a:srgbClr val="000000"/>
                </a:solidFill>
                <a:uFill>
                  <a:solidFill>
                    <a:srgbClr val="000000"/>
                  </a:solidFill>
                </a:uFill>
                <a:latin typeface="News706BT-ItalicC"/>
                <a:ea typeface="News706BT-ItalicC"/>
                <a:cs typeface="News706BT-ItalicC"/>
                <a:sym typeface="News706BT-ItalicC"/>
              </a:defRPr>
            </a:pPr>
            <a:endParaRPr/>
          </a:p>
        </p:txBody>
      </p:sp>
      <p:sp>
        <p:nvSpPr>
          <p:cNvPr id="73" name="Shape 73"/>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74" name="Shape 74"/>
          <p:cNvSpPr>
            <a:spLocks noGrp="1"/>
          </p:cNvSpPr>
          <p:nvPr>
            <p:ph type="title"/>
          </p:nvPr>
        </p:nvSpPr>
        <p:spPr>
          <a:xfrm>
            <a:off x="635000" y="1473200"/>
            <a:ext cx="11734800" cy="1498600"/>
          </a:xfrm>
          <a:prstGeom prst="rect">
            <a:avLst/>
          </a:prstGeom>
        </p:spPr>
        <p:txBody>
          <a:bodyPr/>
          <a:lstStyle>
            <a:lvl1pPr>
              <a:lnSpc>
                <a:spcPts val="5000"/>
              </a:lnSpc>
              <a:defRPr sz="6400" spc="-128">
                <a:solidFill>
                  <a:srgbClr val="000000"/>
                </a:solidFill>
                <a:uFill>
                  <a:solidFill>
                    <a:srgbClr val="000000"/>
                  </a:solidFill>
                </a:uFill>
              </a:defRPr>
            </a:lvl1pPr>
          </a:lstStyle>
          <a:p>
            <a:r>
              <a:t>Title Text</a:t>
            </a:r>
          </a:p>
        </p:txBody>
      </p:sp>
      <p:sp>
        <p:nvSpPr>
          <p:cNvPr id="75" name="Shape 75"/>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Exercise">
    <p:bg>
      <p:bgPr>
        <a:solidFill>
          <a:srgbClr val="FFFFFF"/>
        </a:solidFill>
        <a:effectLst/>
      </p:bgPr>
    </p:bg>
    <p:spTree>
      <p:nvGrpSpPr>
        <p:cNvPr id="1" name=""/>
        <p:cNvGrpSpPr/>
        <p:nvPr/>
      </p:nvGrpSpPr>
      <p:grpSpPr>
        <a:xfrm>
          <a:off x="0" y="0"/>
          <a:ext cx="0" cy="0"/>
          <a:chOff x="0" y="0"/>
          <a:chExt cx="0" cy="0"/>
        </a:xfrm>
      </p:grpSpPr>
      <p:sp>
        <p:nvSpPr>
          <p:cNvPr id="82" name="Shape 82"/>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3" name="Shape 83"/>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4" name="Shape 84"/>
          <p:cNvSpPr/>
          <p:nvPr/>
        </p:nvSpPr>
        <p:spPr>
          <a:xfrm flipV="1">
            <a:off x="635000" y="2781010"/>
            <a:ext cx="3735026" cy="290"/>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5" name="Shape 85"/>
          <p:cNvSpPr/>
          <p:nvPr/>
        </p:nvSpPr>
        <p:spPr>
          <a:xfrm flipV="1">
            <a:off x="4622800" y="2781142"/>
            <a:ext cx="7742696" cy="159"/>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6" name="Shape 86"/>
          <p:cNvSpPr/>
          <p:nvPr/>
        </p:nvSpPr>
        <p:spPr>
          <a:xfrm flipV="1">
            <a:off x="635000" y="5752810"/>
            <a:ext cx="3735026" cy="290"/>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7" name="Shape 87"/>
          <p:cNvSpPr/>
          <p:nvPr/>
        </p:nvSpPr>
        <p:spPr>
          <a:xfrm>
            <a:off x="4635500" y="5753100"/>
            <a:ext cx="7731808" cy="17"/>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8" name="Shape 88"/>
          <p:cNvSpPr/>
          <p:nvPr/>
        </p:nvSpPr>
        <p:spPr>
          <a:xfrm>
            <a:off x="635000" y="2387600"/>
            <a:ext cx="3733800"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Clr>
                <a:srgbClr val="000000"/>
              </a:buClr>
              <a:buFont typeface="Lucida Grande"/>
              <a:defRPr sz="2000" cap="all">
                <a:solidFill>
                  <a:srgbClr val="000000"/>
                </a:solidFill>
                <a:uFill>
                  <a:solidFill>
                    <a:srgbClr val="000000"/>
                  </a:solidFill>
                </a:uFill>
                <a:latin typeface="+mj-lt"/>
                <a:ea typeface="+mj-ea"/>
                <a:cs typeface="+mj-cs"/>
                <a:sym typeface="PFDinTextCompPro-Bold"/>
              </a:defRPr>
            </a:lvl1pPr>
          </a:lstStyle>
          <a:p>
            <a:r>
              <a:t>key objective(s)</a:t>
            </a:r>
          </a:p>
        </p:txBody>
      </p:sp>
      <p:sp>
        <p:nvSpPr>
          <p:cNvPr id="89" name="Shape 89"/>
          <p:cNvSpPr/>
          <p:nvPr/>
        </p:nvSpPr>
        <p:spPr>
          <a:xfrm>
            <a:off x="4635500" y="2387600"/>
            <a:ext cx="3733800"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Clr>
                <a:srgbClr val="000000"/>
              </a:buClr>
              <a:buFont typeface="Lucida Grande"/>
              <a:defRPr sz="2000" cap="all">
                <a:solidFill>
                  <a:srgbClr val="000000"/>
                </a:solidFill>
                <a:uFill>
                  <a:solidFill>
                    <a:srgbClr val="000000"/>
                  </a:solidFill>
                </a:uFill>
                <a:latin typeface="+mj-lt"/>
                <a:ea typeface="+mj-ea"/>
                <a:cs typeface="+mj-cs"/>
                <a:sym typeface="PFDinTextCompPro-Bold"/>
              </a:defRPr>
            </a:lvl1pPr>
          </a:lstStyle>
          <a:p>
            <a:r>
              <a:t>agenda</a:t>
            </a:r>
          </a:p>
        </p:txBody>
      </p:sp>
      <p:sp>
        <p:nvSpPr>
          <p:cNvPr id="90" name="Shape 90"/>
          <p:cNvSpPr/>
          <p:nvPr/>
        </p:nvSpPr>
        <p:spPr>
          <a:xfrm>
            <a:off x="4635500" y="5359400"/>
            <a:ext cx="7747000"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Clr>
                <a:srgbClr val="000000"/>
              </a:buClr>
              <a:buFont typeface="Lucida Grande"/>
              <a:defRPr sz="2000" cap="all">
                <a:solidFill>
                  <a:srgbClr val="000000"/>
                </a:solidFill>
                <a:uFill>
                  <a:solidFill>
                    <a:srgbClr val="000000"/>
                  </a:solidFill>
                </a:uFill>
                <a:latin typeface="+mj-lt"/>
                <a:ea typeface="+mj-ea"/>
                <a:cs typeface="+mj-cs"/>
                <a:sym typeface="PFDinTextCompPro-Bold"/>
              </a:defRPr>
            </a:lvl1pPr>
          </a:lstStyle>
          <a:p>
            <a:r>
              <a:t>resources</a:t>
            </a:r>
          </a:p>
        </p:txBody>
      </p:sp>
      <p:sp>
        <p:nvSpPr>
          <p:cNvPr id="91" name="Shape 91"/>
          <p:cNvSpPr/>
          <p:nvPr/>
        </p:nvSpPr>
        <p:spPr>
          <a:xfrm>
            <a:off x="635000" y="5359400"/>
            <a:ext cx="3733800"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Clr>
                <a:srgbClr val="000000"/>
              </a:buClr>
              <a:buFont typeface="Lucida Grande"/>
              <a:defRPr sz="2000" cap="all">
                <a:solidFill>
                  <a:srgbClr val="000000"/>
                </a:solidFill>
                <a:uFill>
                  <a:solidFill>
                    <a:srgbClr val="000000"/>
                  </a:solidFill>
                </a:uFill>
                <a:latin typeface="+mj-lt"/>
                <a:ea typeface="+mj-ea"/>
                <a:cs typeface="+mj-cs"/>
                <a:sym typeface="PFDinTextCompPro-Bold"/>
              </a:defRPr>
            </a:lvl1pPr>
          </a:lstStyle>
          <a:p>
            <a:r>
              <a:t>deliverable</a:t>
            </a:r>
          </a:p>
        </p:txBody>
      </p:sp>
      <p:sp>
        <p:nvSpPr>
          <p:cNvPr id="92" name="Shape 92"/>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Exercise</a:t>
            </a:r>
          </a:p>
        </p:txBody>
      </p:sp>
      <p:sp>
        <p:nvSpPr>
          <p:cNvPr id="93" name="Shape 93"/>
          <p:cNvSpPr>
            <a:spLocks noGrp="1"/>
          </p:cNvSpPr>
          <p:nvPr>
            <p:ph type="body" sz="quarter" idx="14"/>
          </p:nvPr>
        </p:nvSpPr>
        <p:spPr>
          <a:xfrm>
            <a:off x="635000" y="2971800"/>
            <a:ext cx="3733800" cy="512318"/>
          </a:xfrm>
          <a:prstGeom prst="rect">
            <a:avLst/>
          </a:prstGeom>
          <a:ln>
            <a:miter lim="400000"/>
          </a:ln>
        </p:spPr>
        <p:txBody>
          <a:bodyPr anchor="t">
            <a:spAutoFit/>
          </a:bodyPr>
          <a:lstStyle>
            <a:lvl1pPr defTabSz="1308100">
              <a:lnSpc>
                <a:spcPct val="100000"/>
              </a:lnSpc>
              <a:spcBef>
                <a:spcPts val="1000"/>
              </a:spcBef>
              <a:buClr>
                <a:srgbClr val="000000"/>
              </a:buClr>
              <a:buFont typeface="Lucida Grande"/>
              <a:defRPr sz="2000">
                <a:solidFill>
                  <a:srgbClr val="000000"/>
                </a:solidFill>
                <a:uFill>
                  <a:solidFill>
                    <a:srgbClr val="000000"/>
                  </a:solidFill>
                </a:uFill>
              </a:defRPr>
            </a:lvl1pPr>
          </a:lstStyle>
          <a:p>
            <a:r>
              <a:t>Insert learning/exercise objectives</a:t>
            </a:r>
          </a:p>
        </p:txBody>
      </p:sp>
      <p:sp>
        <p:nvSpPr>
          <p:cNvPr id="94" name="Shape 94"/>
          <p:cNvSpPr>
            <a:spLocks noGrp="1"/>
          </p:cNvSpPr>
          <p:nvPr>
            <p:ph type="body" sz="quarter" idx="15"/>
          </p:nvPr>
        </p:nvSpPr>
        <p:spPr>
          <a:xfrm>
            <a:off x="4635500" y="2971800"/>
            <a:ext cx="1104900" cy="245618"/>
          </a:xfrm>
          <a:prstGeom prst="rect">
            <a:avLst/>
          </a:prstGeom>
          <a:ln>
            <a:miter lim="400000"/>
          </a:ln>
        </p:spPr>
        <p:txBody>
          <a:bodyPr anchor="t">
            <a:spAutoFit/>
          </a:bodyPr>
          <a:lstStyle>
            <a:lvl1pPr defTabSz="1308100">
              <a:lnSpc>
                <a:spcPct val="100000"/>
              </a:lnSpc>
              <a:spcBef>
                <a:spcPts val="1000"/>
              </a:spcBef>
              <a:buClr>
                <a:srgbClr val="000000"/>
              </a:buClr>
              <a:buFont typeface="Lucida Grande"/>
              <a:defRPr sz="2000">
                <a:solidFill>
                  <a:srgbClr val="000000"/>
                </a:solidFill>
                <a:uFill>
                  <a:solidFill>
                    <a:srgbClr val="000000"/>
                  </a:solidFill>
                </a:uFill>
                <a:latin typeface="News706BT-ItalicC"/>
                <a:ea typeface="News706BT-ItalicC"/>
                <a:cs typeface="News706BT-ItalicC"/>
                <a:sym typeface="News706BT-ItalicC"/>
              </a:defRPr>
            </a:lvl1pPr>
          </a:lstStyle>
          <a:p>
            <a:r>
              <a:t>Time</a:t>
            </a:r>
          </a:p>
        </p:txBody>
      </p:sp>
      <p:sp>
        <p:nvSpPr>
          <p:cNvPr id="95" name="Shape 95"/>
          <p:cNvSpPr>
            <a:spLocks noGrp="1"/>
          </p:cNvSpPr>
          <p:nvPr>
            <p:ph type="body" sz="quarter" idx="16"/>
          </p:nvPr>
        </p:nvSpPr>
        <p:spPr>
          <a:xfrm>
            <a:off x="6172200" y="2971800"/>
            <a:ext cx="6197600" cy="245618"/>
          </a:xfrm>
          <a:prstGeom prst="rect">
            <a:avLst/>
          </a:prstGeom>
          <a:ln>
            <a:miter lim="400000"/>
          </a:ln>
        </p:spPr>
        <p:txBody>
          <a:bodyPr anchor="t">
            <a:spAutoFit/>
          </a:bodyPr>
          <a:lstStyle>
            <a:lvl1pPr marL="254000" indent="-254000" defTabSz="1308100">
              <a:lnSpc>
                <a:spcPct val="100000"/>
              </a:lnSpc>
              <a:spcBef>
                <a:spcPts val="1000"/>
              </a:spcBef>
              <a:buSzPct val="100000"/>
              <a:buAutoNum type="arabicPeriod"/>
              <a:defRPr sz="2000">
                <a:solidFill>
                  <a:srgbClr val="000000"/>
                </a:solidFill>
                <a:uFill>
                  <a:solidFill>
                    <a:srgbClr val="000000"/>
                  </a:solidFill>
                </a:uFill>
              </a:defRPr>
            </a:lvl1pPr>
          </a:lstStyle>
          <a:p>
            <a:r>
              <a:t>Insert key steps</a:t>
            </a:r>
          </a:p>
        </p:txBody>
      </p:sp>
      <p:sp>
        <p:nvSpPr>
          <p:cNvPr id="96" name="Shape 96"/>
          <p:cNvSpPr>
            <a:spLocks noGrp="1"/>
          </p:cNvSpPr>
          <p:nvPr>
            <p:ph type="body" sz="quarter" idx="17"/>
          </p:nvPr>
        </p:nvSpPr>
        <p:spPr>
          <a:xfrm>
            <a:off x="635000" y="5943600"/>
            <a:ext cx="3733800" cy="245618"/>
          </a:xfrm>
          <a:prstGeom prst="rect">
            <a:avLst/>
          </a:prstGeom>
          <a:ln>
            <a:miter lim="400000"/>
          </a:ln>
        </p:spPr>
        <p:txBody>
          <a:bodyPr anchor="t">
            <a:spAutoFit/>
          </a:bodyPr>
          <a:lstStyle>
            <a:lvl1pPr defTabSz="1308100">
              <a:lnSpc>
                <a:spcPct val="100000"/>
              </a:lnSpc>
              <a:spcBef>
                <a:spcPts val="1000"/>
              </a:spcBef>
              <a:buClr>
                <a:srgbClr val="000000"/>
              </a:buClr>
              <a:buFont typeface="Lucida Grande"/>
              <a:defRPr sz="2000">
                <a:solidFill>
                  <a:srgbClr val="000000"/>
                </a:solidFill>
                <a:uFill>
                  <a:solidFill>
                    <a:srgbClr val="000000"/>
                  </a:solidFill>
                </a:uFill>
              </a:defRPr>
            </a:lvl1pPr>
          </a:lstStyle>
          <a:p>
            <a:r>
              <a:t>Insert deliverable/outcome</a:t>
            </a:r>
          </a:p>
        </p:txBody>
      </p:sp>
      <p:sp>
        <p:nvSpPr>
          <p:cNvPr id="97" name="Shape 97"/>
          <p:cNvSpPr>
            <a:spLocks noGrp="1"/>
          </p:cNvSpPr>
          <p:nvPr>
            <p:ph type="body" sz="quarter" idx="18"/>
          </p:nvPr>
        </p:nvSpPr>
        <p:spPr>
          <a:xfrm>
            <a:off x="4635500" y="5943600"/>
            <a:ext cx="7747000" cy="245618"/>
          </a:xfrm>
          <a:prstGeom prst="rect">
            <a:avLst/>
          </a:prstGeom>
          <a:ln>
            <a:miter lim="400000"/>
          </a:ln>
        </p:spPr>
        <p:txBody>
          <a:bodyPr anchor="t">
            <a:spAutoFit/>
          </a:bodyPr>
          <a:lstStyle>
            <a:lvl1pPr defTabSz="1308100">
              <a:lnSpc>
                <a:spcPct val="100000"/>
              </a:lnSpc>
              <a:spcBef>
                <a:spcPts val="1000"/>
              </a:spcBef>
              <a:buClr>
                <a:srgbClr val="000000"/>
              </a:buClr>
              <a:buFont typeface="Lucida Grande"/>
              <a:defRPr sz="2000">
                <a:solidFill>
                  <a:srgbClr val="000000"/>
                </a:solidFill>
                <a:uFill>
                  <a:solidFill>
                    <a:srgbClr val="000000"/>
                  </a:solidFill>
                </a:uFill>
              </a:defRPr>
            </a:lvl1pPr>
          </a:lstStyle>
          <a:p>
            <a:r>
              <a:t>List resources required / used</a:t>
            </a:r>
          </a:p>
        </p:txBody>
      </p:sp>
      <p:sp>
        <p:nvSpPr>
          <p:cNvPr id="98" name="Shape 98"/>
          <p:cNvSpPr>
            <a:spLocks noGrp="1"/>
          </p:cNvSpPr>
          <p:nvPr>
            <p:ph type="sldNum" sz="quarter" idx="2"/>
          </p:nvPr>
        </p:nvSpPr>
        <p:spPr>
          <a:xfrm>
            <a:off x="12014200" y="739139"/>
            <a:ext cx="345949" cy="426722"/>
          </a:xfrm>
          <a:prstGeom prst="rect">
            <a:avLst/>
          </a:prstGeom>
        </p:spPr>
        <p:txBody>
          <a:bodyPr lIns="0" tIns="0" rIns="0" bIns="0"/>
          <a:lstStyle>
            <a:lvl1pPr algn="l">
              <a:lnSpc>
                <a:spcPts val="3200"/>
              </a:lnSpc>
              <a:defRPr sz="3200" spc="-64">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ase Study">
    <p:bg>
      <p:bgPr>
        <a:solidFill>
          <a:srgbClr val="FFFFFF"/>
        </a:solidFill>
        <a:effectLst/>
      </p:bgPr>
    </p:bg>
    <p:spTree>
      <p:nvGrpSpPr>
        <p:cNvPr id="1" name=""/>
        <p:cNvGrpSpPr/>
        <p:nvPr/>
      </p:nvGrpSpPr>
      <p:grpSpPr>
        <a:xfrm>
          <a:off x="0" y="0"/>
          <a:ext cx="0" cy="0"/>
          <a:chOff x="0" y="0"/>
          <a:chExt cx="0" cy="0"/>
        </a:xfrm>
      </p:grpSpPr>
      <p:sp>
        <p:nvSpPr>
          <p:cNvPr id="105" name="Shape 105"/>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06" name="Shape 106"/>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07" name="Shape 107"/>
          <p:cNvSpPr/>
          <p:nvPr/>
        </p:nvSpPr>
        <p:spPr>
          <a:xfrm flipV="1">
            <a:off x="8623300" y="2781010"/>
            <a:ext cx="3735026" cy="290"/>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08" name="Shape 108"/>
          <p:cNvSpPr/>
          <p:nvPr/>
        </p:nvSpPr>
        <p:spPr>
          <a:xfrm flipV="1">
            <a:off x="635000" y="2781142"/>
            <a:ext cx="7742696" cy="159"/>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09" name="Shape 109"/>
          <p:cNvSpPr/>
          <p:nvPr/>
        </p:nvSpPr>
        <p:spPr>
          <a:xfrm>
            <a:off x="635000" y="2387600"/>
            <a:ext cx="3733800"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Clr>
                <a:srgbClr val="000000"/>
              </a:buClr>
              <a:buFont typeface="Lucida Grande"/>
              <a:defRPr sz="2000" cap="all">
                <a:solidFill>
                  <a:srgbClr val="000000"/>
                </a:solidFill>
                <a:uFill>
                  <a:solidFill>
                    <a:srgbClr val="000000"/>
                  </a:solidFill>
                </a:uFill>
                <a:latin typeface="+mj-lt"/>
                <a:ea typeface="+mj-ea"/>
                <a:cs typeface="+mj-cs"/>
                <a:sym typeface="PFDinTextCompPro-Bold"/>
              </a:defRPr>
            </a:lvl1pPr>
          </a:lstStyle>
          <a:p>
            <a:r>
              <a:t>summary</a:t>
            </a:r>
          </a:p>
        </p:txBody>
      </p:sp>
      <p:sp>
        <p:nvSpPr>
          <p:cNvPr id="110" name="Shape 110"/>
          <p:cNvSpPr/>
          <p:nvPr/>
        </p:nvSpPr>
        <p:spPr>
          <a:xfrm>
            <a:off x="8636000" y="2387600"/>
            <a:ext cx="3733800"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buClr>
                <a:srgbClr val="000000"/>
              </a:buClr>
              <a:buFont typeface="Lucida Grande"/>
              <a:defRPr sz="2000" cap="all">
                <a:solidFill>
                  <a:srgbClr val="000000"/>
                </a:solidFill>
                <a:uFill>
                  <a:solidFill>
                    <a:srgbClr val="000000"/>
                  </a:solidFill>
                </a:uFill>
                <a:latin typeface="+mj-lt"/>
                <a:ea typeface="+mj-ea"/>
                <a:cs typeface="+mj-cs"/>
                <a:sym typeface="PFDinTextCompPro-Bold"/>
              </a:defRPr>
            </a:lvl1pPr>
          </a:lstStyle>
          <a:p>
            <a:r>
              <a:t>key challenge / question</a:t>
            </a:r>
          </a:p>
        </p:txBody>
      </p:sp>
      <p:sp>
        <p:nvSpPr>
          <p:cNvPr id="111" name="Shape 111"/>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Case study</a:t>
            </a:r>
          </a:p>
        </p:txBody>
      </p:sp>
      <p:sp>
        <p:nvSpPr>
          <p:cNvPr id="112" name="Shape 112"/>
          <p:cNvSpPr>
            <a:spLocks noGrp="1"/>
          </p:cNvSpPr>
          <p:nvPr>
            <p:ph type="body" sz="quarter" idx="14"/>
          </p:nvPr>
        </p:nvSpPr>
        <p:spPr>
          <a:xfrm>
            <a:off x="8636000" y="2971800"/>
            <a:ext cx="3733800" cy="512318"/>
          </a:xfrm>
          <a:prstGeom prst="rect">
            <a:avLst/>
          </a:prstGeom>
          <a:ln>
            <a:miter lim="400000"/>
          </a:ln>
        </p:spPr>
        <p:txBody>
          <a:bodyPr anchor="t">
            <a:spAutoFit/>
          </a:bodyPr>
          <a:lstStyle>
            <a:lvl1pPr defTabSz="1308100">
              <a:lnSpc>
                <a:spcPct val="100000"/>
              </a:lnSpc>
              <a:spcBef>
                <a:spcPts val="1000"/>
              </a:spcBef>
              <a:buClr>
                <a:srgbClr val="000000"/>
              </a:buClr>
              <a:buFont typeface="Lucida Grande"/>
              <a:defRPr sz="2000">
                <a:solidFill>
                  <a:srgbClr val="000000"/>
                </a:solidFill>
                <a:uFill>
                  <a:solidFill>
                    <a:srgbClr val="000000"/>
                  </a:solidFill>
                </a:uFill>
              </a:defRPr>
            </a:lvl1pPr>
          </a:lstStyle>
          <a:p>
            <a:r>
              <a:t>Insert problem or challenge faced and key case questions</a:t>
            </a:r>
          </a:p>
        </p:txBody>
      </p:sp>
      <p:sp>
        <p:nvSpPr>
          <p:cNvPr id="113" name="Shape 113"/>
          <p:cNvSpPr>
            <a:spLocks noGrp="1"/>
          </p:cNvSpPr>
          <p:nvPr>
            <p:ph type="body" sz="quarter" idx="15"/>
          </p:nvPr>
        </p:nvSpPr>
        <p:spPr>
          <a:xfrm>
            <a:off x="635000" y="2971800"/>
            <a:ext cx="7721600" cy="245618"/>
          </a:xfrm>
          <a:prstGeom prst="rect">
            <a:avLst/>
          </a:prstGeom>
          <a:ln>
            <a:miter lim="400000"/>
          </a:ln>
        </p:spPr>
        <p:txBody>
          <a:bodyPr anchor="t">
            <a:spAutoFit/>
          </a:bodyPr>
          <a:lstStyle>
            <a:lvl1pPr defTabSz="1308100">
              <a:lnSpc>
                <a:spcPct val="100000"/>
              </a:lnSpc>
              <a:spcBef>
                <a:spcPts val="1000"/>
              </a:spcBef>
              <a:defRPr sz="2000">
                <a:solidFill>
                  <a:srgbClr val="000000"/>
                </a:solidFill>
                <a:uFill>
                  <a:solidFill>
                    <a:srgbClr val="000000"/>
                  </a:solidFill>
                </a:uFill>
              </a:defRPr>
            </a:lvl1pPr>
          </a:lstStyle>
          <a:p>
            <a:r>
              <a:t>Insert context and background including relevant data/evidence</a:t>
            </a:r>
          </a:p>
        </p:txBody>
      </p:sp>
      <p:sp>
        <p:nvSpPr>
          <p:cNvPr id="114" name="Shape 114"/>
          <p:cNvSpPr>
            <a:spLocks noGrp="1"/>
          </p:cNvSpPr>
          <p:nvPr>
            <p:ph type="body" sz="quarter" idx="16"/>
          </p:nvPr>
        </p:nvSpPr>
        <p:spPr>
          <a:xfrm>
            <a:off x="635000" y="1473200"/>
            <a:ext cx="11734800" cy="723900"/>
          </a:xfrm>
          <a:prstGeom prst="rect">
            <a:avLst/>
          </a:prstGeom>
        </p:spPr>
        <p:txBody>
          <a:bodyPr anchor="t"/>
          <a:lstStyle>
            <a:lvl1pPr>
              <a:lnSpc>
                <a:spcPts val="5000"/>
              </a:lnSpc>
              <a:buClr>
                <a:srgbClr val="000000"/>
              </a:buClr>
              <a:buFont typeface="PFDinTextCompPro-Regular"/>
              <a:defRPr sz="5400" cap="all" spc="-107">
                <a:solidFill>
                  <a:srgbClr val="000000"/>
                </a:solidFill>
                <a:uFill>
                  <a:solidFill>
                    <a:srgbClr val="000000"/>
                  </a:solidFill>
                </a:uFill>
                <a:latin typeface="+mj-lt"/>
                <a:ea typeface="+mj-ea"/>
                <a:cs typeface="+mj-cs"/>
                <a:sym typeface="PFDinTextCompPro-Bold"/>
              </a:defRPr>
            </a:lvl1pPr>
          </a:lstStyle>
          <a:p>
            <a:r>
              <a:t>insert company name</a:t>
            </a:r>
          </a:p>
        </p:txBody>
      </p:sp>
      <p:sp>
        <p:nvSpPr>
          <p:cNvPr id="115" name="Shape 115"/>
          <p:cNvSpPr>
            <a:spLocks noGrp="1"/>
          </p:cNvSpPr>
          <p:nvPr>
            <p:ph type="sldNum" sz="quarter" idx="2"/>
          </p:nvPr>
        </p:nvSpPr>
        <p:spPr>
          <a:xfrm>
            <a:off x="12014200" y="739139"/>
            <a:ext cx="345949" cy="426722"/>
          </a:xfrm>
          <a:prstGeom prst="rect">
            <a:avLst/>
          </a:prstGeom>
        </p:spPr>
        <p:txBody>
          <a:bodyPr lIns="0" tIns="0" rIns="0" bIns="0"/>
          <a:lstStyle>
            <a:lvl1pPr algn="l">
              <a:lnSpc>
                <a:spcPts val="3200"/>
              </a:lnSpc>
              <a:defRPr sz="3200" spc="-64">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tent: IMAC">
    <p:bg>
      <p:bgPr>
        <a:solidFill>
          <a:srgbClr val="FFFFFF"/>
        </a:solidFill>
        <a:effectLst/>
      </p:bgPr>
    </p:bg>
    <p:spTree>
      <p:nvGrpSpPr>
        <p:cNvPr id="1" name=""/>
        <p:cNvGrpSpPr/>
        <p:nvPr/>
      </p:nvGrpSpPr>
      <p:grpSpPr>
        <a:xfrm>
          <a:off x="0" y="0"/>
          <a:ext cx="0" cy="0"/>
          <a:chOff x="0" y="0"/>
          <a:chExt cx="0" cy="0"/>
        </a:xfrm>
      </p:grpSpPr>
      <p:pic>
        <p:nvPicPr>
          <p:cNvPr id="122" name="IMAC_BW.jpg"/>
          <p:cNvPicPr>
            <a:picLocks noChangeAspect="1"/>
          </p:cNvPicPr>
          <p:nvPr/>
        </p:nvPicPr>
        <p:blipFill>
          <a:blip r:embed="rId2">
            <a:extLst/>
          </a:blip>
          <a:stretch>
            <a:fillRect/>
          </a:stretch>
        </p:blipFill>
        <p:spPr>
          <a:xfrm>
            <a:off x="3314700" y="1555328"/>
            <a:ext cx="6361385" cy="5156201"/>
          </a:xfrm>
          <a:prstGeom prst="rect">
            <a:avLst/>
          </a:prstGeom>
          <a:ln w="12700">
            <a:miter lim="400000"/>
          </a:ln>
        </p:spPr>
      </p:pic>
      <p:sp>
        <p:nvSpPr>
          <p:cNvPr id="123" name="Shape 12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24" name="Shape 12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125" name="Shape 125"/>
          <p:cNvSpPr>
            <a:spLocks noGrp="1"/>
          </p:cNvSpPr>
          <p:nvPr>
            <p:ph sz="half" idx="3"/>
          </p:nvPr>
        </p:nvSpPr>
        <p:spPr>
          <a:xfrm>
            <a:off x="3606800" y="1803400"/>
            <a:ext cx="5829300" cy="3289300"/>
          </a:xfrm>
          <a:prstGeom prst="rect">
            <a:avLst/>
          </a:prstGeom>
          <a:ln>
            <a:miter lim="400000"/>
          </a:ln>
        </p:spPr>
        <p:txBody>
          <a:bodyPr anchor="ctr"/>
          <a:lstStyle/>
          <a:p>
            <a:pPr algn="ctr" defTabSz="1308100">
              <a:lnSpc>
                <a:spcPct val="100000"/>
              </a:lnSpc>
              <a:defRPr sz="1400">
                <a:solidFill>
                  <a:srgbClr val="000000"/>
                </a:solidFill>
                <a:uFill>
                  <a:solidFill>
                    <a:srgbClr val="000000"/>
                  </a:solidFill>
                </a:uFill>
                <a:latin typeface="News706BT-ItalicC"/>
                <a:ea typeface="News706BT-ItalicC"/>
                <a:cs typeface="News706BT-ItalicC"/>
                <a:sym typeface="News706BT-ItalicC"/>
              </a:defRPr>
            </a:pPr>
            <a:endParaRPr/>
          </a:p>
        </p:txBody>
      </p:sp>
      <p:sp>
        <p:nvSpPr>
          <p:cNvPr id="126" name="Shape 126"/>
          <p:cNvSpPr>
            <a:spLocks noGrp="1"/>
          </p:cNvSpPr>
          <p:nvPr>
            <p:ph type="body" sz="quarter" idx="13"/>
          </p:nvPr>
        </p:nvSpPr>
        <p:spPr>
          <a:xfrm>
            <a:off x="635000" y="736600"/>
            <a:ext cx="7721600" cy="431800"/>
          </a:xfrm>
          <a:prstGeom prst="rect">
            <a:avLst/>
          </a:prstGeom>
        </p:spPr>
        <p:txBody>
          <a:bodyPr anchor="t"/>
          <a:lstStyle>
            <a:lvl1pPr>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insert chapter title</a:t>
            </a:r>
          </a:p>
        </p:txBody>
      </p:sp>
      <p:sp>
        <p:nvSpPr>
          <p:cNvPr id="127" name="Shape 127"/>
          <p:cNvSpPr>
            <a:spLocks noGrp="1"/>
          </p:cNvSpPr>
          <p:nvPr>
            <p:ph type="sldNum" sz="quarter" idx="2"/>
          </p:nvPr>
        </p:nvSpPr>
        <p:spPr>
          <a:xfrm>
            <a:off x="12014200" y="739139"/>
            <a:ext cx="362204" cy="426722"/>
          </a:xfrm>
          <a:prstGeom prst="rect">
            <a:avLst/>
          </a:prstGeom>
        </p:spPr>
        <p:txBody>
          <a:bodyPr lIns="0" tIns="0" rIns="0" bIns="0"/>
          <a:lstStyle>
            <a:lvl1pPr algn="l">
              <a:lnSpc>
                <a:spcPts val="3200"/>
              </a:lnSpc>
              <a:defRPr sz="3200">
                <a:solidFill>
                  <a:srgbClr val="000000"/>
                </a:solidFill>
                <a:uFill>
                  <a:solidFill>
                    <a:srgbClr val="000000"/>
                  </a:solidFill>
                </a:uFill>
                <a:latin typeface="+mj-lt"/>
                <a:ea typeface="+mj-ea"/>
                <a:cs typeface="+mj-cs"/>
                <a:sym typeface="PFDinTextCompPro-Bold"/>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 name="Shape 3"/>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pic>
        <p:nvPicPr>
          <p:cNvPr id="4" name="droppedImage.pdf"/>
          <p:cNvPicPr>
            <a:picLocks noChangeAspect="1"/>
          </p:cNvPicPr>
          <p:nvPr/>
        </p:nvPicPr>
        <p:blipFill>
          <a:blip r:embed="rId21">
            <a:extLst/>
          </a:blip>
          <a:stretch>
            <a:fillRect/>
          </a:stretch>
        </p:blipFill>
        <p:spPr>
          <a:xfrm>
            <a:off x="635000" y="762000"/>
            <a:ext cx="2832100" cy="304800"/>
          </a:xfrm>
          <a:prstGeom prst="rect">
            <a:avLst/>
          </a:prstGeom>
          <a:ln w="12700">
            <a:miter lim="400000"/>
          </a:ln>
        </p:spPr>
      </p:pic>
      <p:sp>
        <p:nvSpPr>
          <p:cNvPr id="5" name="Shape 5"/>
          <p:cNvSpPr>
            <a:spLocks noGrp="1"/>
          </p:cNvSpPr>
          <p:nvPr>
            <p:ph type="title"/>
          </p:nvPr>
        </p:nvSpPr>
        <p:spPr>
          <a:xfrm>
            <a:off x="5334000" y="1549400"/>
            <a:ext cx="11734800" cy="3352800"/>
          </a:xfrm>
          <a:prstGeom prst="rect">
            <a:avLst/>
          </a:prstGeom>
          <a:ln w="12700"/>
          <a:extLst>
            <a:ext uri="{C572A759-6A51-4108-AA02-DFA0A04FC94B}">
              <ma14:wrappingTextBoxFlag xmlns:ma14="http://schemas.microsoft.com/office/mac/drawingml/2011/main" val="1"/>
            </a:ext>
          </a:extLst>
        </p:spPr>
        <p:txBody>
          <a:bodyPr lIns="0" tIns="0" rIns="0" bIns="0"/>
          <a:lstStyle/>
          <a:p>
            <a:r>
              <a:t>Title Text</a:t>
            </a:r>
          </a:p>
        </p:txBody>
      </p:sp>
      <p:sp>
        <p:nvSpPr>
          <p:cNvPr id="6" name="Shape 6"/>
          <p:cNvSpPr>
            <a:spLocks noGrp="1"/>
          </p:cNvSpPr>
          <p:nvPr>
            <p:ph type="body" idx="1"/>
          </p:nvPr>
        </p:nvSpPr>
        <p:spPr>
          <a:xfrm>
            <a:off x="635000" y="3975100"/>
            <a:ext cx="11734800" cy="2730500"/>
          </a:xfrm>
          <a:prstGeom prst="rect">
            <a:avLst/>
          </a:prstGeom>
          <a:ln w="12700"/>
          <a:extLst>
            <a:ext uri="{C572A759-6A51-4108-AA02-DFA0A04FC94B}">
              <ma14:wrappingTextBoxFlag xmlns:ma14="http://schemas.microsoft.com/office/mac/drawingml/2011/main" val="1"/>
            </a:ext>
          </a:extLst>
        </p:spPr>
        <p:txBody>
          <a:bodyPr lIns="0" tIns="0" rIns="0" bIns="0" anchor="b"/>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758306" y="6881383"/>
            <a:ext cx="243333" cy="276862"/>
          </a:xfrm>
          <a:prstGeom prst="rect">
            <a:avLst/>
          </a:prstGeom>
          <a:ln w="12700"/>
        </p:spPr>
        <p:txBody>
          <a:bodyPr wrap="none" lIns="38100" tIns="38100" rIns="38100" bIns="38100" anchor="ctr">
            <a:spAutoFit/>
          </a:bodyPr>
          <a:lstStyle>
            <a:lvl1pPr algn="r">
              <a:buClrTx/>
              <a:defRPr sz="1600">
                <a:latin typeface="PFDinTextCompPro-Regular"/>
                <a:ea typeface="PFDinTextCompPro-Regular"/>
                <a:cs typeface="PFDinTextCompPro-Regular"/>
                <a:sym typeface="PFDinTextCompPro-Regular"/>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xmlns:p14="http://schemas.microsoft.com/office/powerpoint/2010/main" spd="med"/>
  <p:txStyles>
    <p:titleStyle>
      <a:lvl1pPr marL="0" marR="0" indent="0" algn="l" defTabSz="647700" latinLnBrk="0">
        <a:lnSpc>
          <a:spcPts val="14000"/>
        </a:lnSpc>
        <a:spcBef>
          <a:spcPts val="0"/>
        </a:spcBef>
        <a:spcAft>
          <a:spcPts val="0"/>
        </a:spcAft>
        <a:buClrTx/>
        <a:buSzTx/>
        <a:buFontTx/>
        <a:buNone/>
        <a:tabLst/>
        <a:defRPr sz="16000" b="0" i="0" u="none" strike="noStrike" cap="all" spc="-319" baseline="0">
          <a:ln>
            <a:noFill/>
          </a:ln>
          <a:solidFill>
            <a:srgbClr val="FFFFFF"/>
          </a:solidFill>
          <a:uFill>
            <a:solidFill>
              <a:srgbClr val="FFFFFF"/>
            </a:solidFill>
          </a:uFill>
          <a:latin typeface="+mj-lt"/>
          <a:ea typeface="+mj-ea"/>
          <a:cs typeface="+mj-cs"/>
          <a:sym typeface="PFDinTextCompPro-Bold"/>
        </a:defRPr>
      </a:lvl1pPr>
      <a:lvl2pPr marL="0" marR="0" indent="228600" algn="l" defTabSz="647700" latinLnBrk="0">
        <a:lnSpc>
          <a:spcPts val="14000"/>
        </a:lnSpc>
        <a:spcBef>
          <a:spcPts val="0"/>
        </a:spcBef>
        <a:spcAft>
          <a:spcPts val="0"/>
        </a:spcAft>
        <a:buClrTx/>
        <a:buSzTx/>
        <a:buFontTx/>
        <a:buNone/>
        <a:tabLst/>
        <a:defRPr sz="16000" b="0" i="0" u="none" strike="noStrike" cap="all" spc="-319" baseline="0">
          <a:ln>
            <a:noFill/>
          </a:ln>
          <a:solidFill>
            <a:srgbClr val="FFFFFF"/>
          </a:solidFill>
          <a:uFill>
            <a:solidFill>
              <a:srgbClr val="FFFFFF"/>
            </a:solidFill>
          </a:uFill>
          <a:latin typeface="+mj-lt"/>
          <a:ea typeface="+mj-ea"/>
          <a:cs typeface="+mj-cs"/>
          <a:sym typeface="PFDinTextCompPro-Bold"/>
        </a:defRPr>
      </a:lvl2pPr>
      <a:lvl3pPr marL="0" marR="0" indent="457200" algn="l" defTabSz="647700" latinLnBrk="0">
        <a:lnSpc>
          <a:spcPts val="14000"/>
        </a:lnSpc>
        <a:spcBef>
          <a:spcPts val="0"/>
        </a:spcBef>
        <a:spcAft>
          <a:spcPts val="0"/>
        </a:spcAft>
        <a:buClrTx/>
        <a:buSzTx/>
        <a:buFontTx/>
        <a:buNone/>
        <a:tabLst/>
        <a:defRPr sz="16000" b="0" i="0" u="none" strike="noStrike" cap="all" spc="-319" baseline="0">
          <a:ln>
            <a:noFill/>
          </a:ln>
          <a:solidFill>
            <a:srgbClr val="FFFFFF"/>
          </a:solidFill>
          <a:uFill>
            <a:solidFill>
              <a:srgbClr val="FFFFFF"/>
            </a:solidFill>
          </a:uFill>
          <a:latin typeface="+mj-lt"/>
          <a:ea typeface="+mj-ea"/>
          <a:cs typeface="+mj-cs"/>
          <a:sym typeface="PFDinTextCompPro-Bold"/>
        </a:defRPr>
      </a:lvl3pPr>
      <a:lvl4pPr marL="0" marR="0" indent="685800" algn="l" defTabSz="647700" latinLnBrk="0">
        <a:lnSpc>
          <a:spcPts val="14000"/>
        </a:lnSpc>
        <a:spcBef>
          <a:spcPts val="0"/>
        </a:spcBef>
        <a:spcAft>
          <a:spcPts val="0"/>
        </a:spcAft>
        <a:buClrTx/>
        <a:buSzTx/>
        <a:buFontTx/>
        <a:buNone/>
        <a:tabLst/>
        <a:defRPr sz="16000" b="0" i="0" u="none" strike="noStrike" cap="all" spc="-319" baseline="0">
          <a:ln>
            <a:noFill/>
          </a:ln>
          <a:solidFill>
            <a:srgbClr val="FFFFFF"/>
          </a:solidFill>
          <a:uFill>
            <a:solidFill>
              <a:srgbClr val="FFFFFF"/>
            </a:solidFill>
          </a:uFill>
          <a:latin typeface="+mj-lt"/>
          <a:ea typeface="+mj-ea"/>
          <a:cs typeface="+mj-cs"/>
          <a:sym typeface="PFDinTextCompPro-Bold"/>
        </a:defRPr>
      </a:lvl4pPr>
      <a:lvl5pPr marL="0" marR="0" indent="914400" algn="l" defTabSz="647700" latinLnBrk="0">
        <a:lnSpc>
          <a:spcPts val="14000"/>
        </a:lnSpc>
        <a:spcBef>
          <a:spcPts val="0"/>
        </a:spcBef>
        <a:spcAft>
          <a:spcPts val="0"/>
        </a:spcAft>
        <a:buClrTx/>
        <a:buSzTx/>
        <a:buFontTx/>
        <a:buNone/>
        <a:tabLst/>
        <a:defRPr sz="16000" b="0" i="0" u="none" strike="noStrike" cap="all" spc="-319" baseline="0">
          <a:ln>
            <a:noFill/>
          </a:ln>
          <a:solidFill>
            <a:srgbClr val="FFFFFF"/>
          </a:solidFill>
          <a:uFill>
            <a:solidFill>
              <a:srgbClr val="FFFFFF"/>
            </a:solidFill>
          </a:uFill>
          <a:latin typeface="+mj-lt"/>
          <a:ea typeface="+mj-ea"/>
          <a:cs typeface="+mj-cs"/>
          <a:sym typeface="PFDinTextCompPro-Bold"/>
        </a:defRPr>
      </a:lvl5pPr>
      <a:lvl6pPr marL="0" marR="0" indent="1143000" algn="l" defTabSz="647700" latinLnBrk="0">
        <a:lnSpc>
          <a:spcPts val="14000"/>
        </a:lnSpc>
        <a:spcBef>
          <a:spcPts val="0"/>
        </a:spcBef>
        <a:spcAft>
          <a:spcPts val="0"/>
        </a:spcAft>
        <a:buClrTx/>
        <a:buSzTx/>
        <a:buFontTx/>
        <a:buNone/>
        <a:tabLst/>
        <a:defRPr sz="16000" b="0" i="0" u="none" strike="noStrike" cap="all" spc="-319" baseline="0">
          <a:ln>
            <a:noFill/>
          </a:ln>
          <a:solidFill>
            <a:srgbClr val="FFFFFF"/>
          </a:solidFill>
          <a:uFill>
            <a:solidFill>
              <a:srgbClr val="FFFFFF"/>
            </a:solidFill>
          </a:uFill>
          <a:latin typeface="+mj-lt"/>
          <a:ea typeface="+mj-ea"/>
          <a:cs typeface="+mj-cs"/>
          <a:sym typeface="PFDinTextCompPro-Bold"/>
        </a:defRPr>
      </a:lvl6pPr>
      <a:lvl7pPr marL="0" marR="0" indent="1371600" algn="l" defTabSz="647700" latinLnBrk="0">
        <a:lnSpc>
          <a:spcPts val="14000"/>
        </a:lnSpc>
        <a:spcBef>
          <a:spcPts val="0"/>
        </a:spcBef>
        <a:spcAft>
          <a:spcPts val="0"/>
        </a:spcAft>
        <a:buClrTx/>
        <a:buSzTx/>
        <a:buFontTx/>
        <a:buNone/>
        <a:tabLst/>
        <a:defRPr sz="16000" b="0" i="0" u="none" strike="noStrike" cap="all" spc="-319" baseline="0">
          <a:ln>
            <a:noFill/>
          </a:ln>
          <a:solidFill>
            <a:srgbClr val="FFFFFF"/>
          </a:solidFill>
          <a:uFill>
            <a:solidFill>
              <a:srgbClr val="FFFFFF"/>
            </a:solidFill>
          </a:uFill>
          <a:latin typeface="+mj-lt"/>
          <a:ea typeface="+mj-ea"/>
          <a:cs typeface="+mj-cs"/>
          <a:sym typeface="PFDinTextCompPro-Bold"/>
        </a:defRPr>
      </a:lvl7pPr>
      <a:lvl8pPr marL="0" marR="0" indent="1600200" algn="l" defTabSz="647700" latinLnBrk="0">
        <a:lnSpc>
          <a:spcPts val="14000"/>
        </a:lnSpc>
        <a:spcBef>
          <a:spcPts val="0"/>
        </a:spcBef>
        <a:spcAft>
          <a:spcPts val="0"/>
        </a:spcAft>
        <a:buClrTx/>
        <a:buSzTx/>
        <a:buFontTx/>
        <a:buNone/>
        <a:tabLst/>
        <a:defRPr sz="16000" b="0" i="0" u="none" strike="noStrike" cap="all" spc="-319" baseline="0">
          <a:ln>
            <a:noFill/>
          </a:ln>
          <a:solidFill>
            <a:srgbClr val="FFFFFF"/>
          </a:solidFill>
          <a:uFill>
            <a:solidFill>
              <a:srgbClr val="FFFFFF"/>
            </a:solidFill>
          </a:uFill>
          <a:latin typeface="+mj-lt"/>
          <a:ea typeface="+mj-ea"/>
          <a:cs typeface="+mj-cs"/>
          <a:sym typeface="PFDinTextCompPro-Bold"/>
        </a:defRPr>
      </a:lvl8pPr>
      <a:lvl9pPr marL="0" marR="0" indent="1828800" algn="l" defTabSz="647700" latinLnBrk="0">
        <a:lnSpc>
          <a:spcPts val="14000"/>
        </a:lnSpc>
        <a:spcBef>
          <a:spcPts val="0"/>
        </a:spcBef>
        <a:spcAft>
          <a:spcPts val="0"/>
        </a:spcAft>
        <a:buClrTx/>
        <a:buSzTx/>
        <a:buFontTx/>
        <a:buNone/>
        <a:tabLst/>
        <a:defRPr sz="16000" b="0" i="0" u="none" strike="noStrike" cap="all" spc="-319" baseline="0">
          <a:ln>
            <a:noFill/>
          </a:ln>
          <a:solidFill>
            <a:srgbClr val="FFFFFF"/>
          </a:solidFill>
          <a:uFill>
            <a:solidFill>
              <a:srgbClr val="FFFFFF"/>
            </a:solidFill>
          </a:uFill>
          <a:latin typeface="+mj-lt"/>
          <a:ea typeface="+mj-ea"/>
          <a:cs typeface="+mj-cs"/>
          <a:sym typeface="PFDinTextCompPro-Bold"/>
        </a:defRPr>
      </a:lvl9pPr>
    </p:titleStyle>
    <p:bodyStyle>
      <a:lvl1pPr marL="0" marR="0" indent="0" algn="l" defTabSz="647700" latinLnBrk="0">
        <a:lnSpc>
          <a:spcPts val="3600"/>
        </a:lnSpc>
        <a:spcBef>
          <a:spcPts val="0"/>
        </a:spcBef>
        <a:spcAft>
          <a:spcPts val="0"/>
        </a:spcAft>
        <a:buClrTx/>
        <a:buSzTx/>
        <a:buFontTx/>
        <a:buNone/>
        <a:tabLst/>
        <a:defRPr sz="3000" b="0" i="0" u="none" strike="noStrike" cap="none" spc="0" baseline="0">
          <a:ln>
            <a:noFill/>
          </a:ln>
          <a:solidFill>
            <a:srgbClr val="FFFFFF"/>
          </a:solidFill>
          <a:uFill>
            <a:solidFill>
              <a:srgbClr val="FFFFFF"/>
            </a:solidFill>
          </a:uFill>
          <a:latin typeface="+mn-lt"/>
          <a:ea typeface="+mn-ea"/>
          <a:cs typeface="+mn-cs"/>
          <a:sym typeface="News706BT-RomanC"/>
        </a:defRPr>
      </a:lvl1pPr>
      <a:lvl2pPr marL="406400" marR="0" indent="-203200" algn="l" defTabSz="647700" latinLnBrk="0">
        <a:lnSpc>
          <a:spcPts val="3600"/>
        </a:lnSpc>
        <a:spcBef>
          <a:spcPts val="0"/>
        </a:spcBef>
        <a:spcAft>
          <a:spcPts val="0"/>
        </a:spcAft>
        <a:buClrTx/>
        <a:buSzPct val="70000"/>
        <a:buFontTx/>
        <a:buChar char="•"/>
        <a:tabLst/>
        <a:defRPr sz="3000" b="0" i="0" u="none" strike="noStrike" cap="none" spc="0" baseline="0">
          <a:ln>
            <a:noFill/>
          </a:ln>
          <a:solidFill>
            <a:srgbClr val="FFFFFF"/>
          </a:solidFill>
          <a:uFill>
            <a:solidFill>
              <a:srgbClr val="FFFFFF"/>
            </a:solidFill>
          </a:uFill>
          <a:latin typeface="+mn-lt"/>
          <a:ea typeface="+mn-ea"/>
          <a:cs typeface="+mn-cs"/>
          <a:sym typeface="News706BT-RomanC"/>
        </a:defRPr>
      </a:lvl2pPr>
      <a:lvl3pPr marL="609600" marR="0" indent="-203200" algn="l" defTabSz="647700" latinLnBrk="0">
        <a:lnSpc>
          <a:spcPts val="3600"/>
        </a:lnSpc>
        <a:spcBef>
          <a:spcPts val="0"/>
        </a:spcBef>
        <a:spcAft>
          <a:spcPts val="0"/>
        </a:spcAft>
        <a:buClrTx/>
        <a:buSzPct val="70000"/>
        <a:buFontTx/>
        <a:buChar char="•"/>
        <a:tabLst/>
        <a:defRPr sz="3000" b="0" i="0" u="none" strike="noStrike" cap="none" spc="0" baseline="0">
          <a:ln>
            <a:noFill/>
          </a:ln>
          <a:solidFill>
            <a:srgbClr val="FFFFFF"/>
          </a:solidFill>
          <a:uFill>
            <a:solidFill>
              <a:srgbClr val="FFFFFF"/>
            </a:solidFill>
          </a:uFill>
          <a:latin typeface="+mn-lt"/>
          <a:ea typeface="+mn-ea"/>
          <a:cs typeface="+mn-cs"/>
          <a:sym typeface="News706BT-RomanC"/>
        </a:defRPr>
      </a:lvl3pPr>
      <a:lvl4pPr marL="812800" marR="0" indent="-203200" algn="l" defTabSz="647700" latinLnBrk="0">
        <a:lnSpc>
          <a:spcPts val="3600"/>
        </a:lnSpc>
        <a:spcBef>
          <a:spcPts val="0"/>
        </a:spcBef>
        <a:spcAft>
          <a:spcPts val="0"/>
        </a:spcAft>
        <a:buClrTx/>
        <a:buSzPct val="70000"/>
        <a:buFontTx/>
        <a:buChar char="•"/>
        <a:tabLst/>
        <a:defRPr sz="3000" b="0" i="0" u="none" strike="noStrike" cap="none" spc="0" baseline="0">
          <a:ln>
            <a:noFill/>
          </a:ln>
          <a:solidFill>
            <a:srgbClr val="FFFFFF"/>
          </a:solidFill>
          <a:uFill>
            <a:solidFill>
              <a:srgbClr val="FFFFFF"/>
            </a:solidFill>
          </a:uFill>
          <a:latin typeface="+mn-lt"/>
          <a:ea typeface="+mn-ea"/>
          <a:cs typeface="+mn-cs"/>
          <a:sym typeface="News706BT-RomanC"/>
        </a:defRPr>
      </a:lvl4pPr>
      <a:lvl5pPr marL="1016000" marR="0" indent="-203200" algn="l" defTabSz="647700" latinLnBrk="0">
        <a:lnSpc>
          <a:spcPts val="3600"/>
        </a:lnSpc>
        <a:spcBef>
          <a:spcPts val="0"/>
        </a:spcBef>
        <a:spcAft>
          <a:spcPts val="0"/>
        </a:spcAft>
        <a:buClrTx/>
        <a:buSzPct val="70000"/>
        <a:buFontTx/>
        <a:buChar char="•"/>
        <a:tabLst/>
        <a:defRPr sz="3000" b="0" i="0" u="none" strike="noStrike" cap="none" spc="0" baseline="0">
          <a:ln>
            <a:noFill/>
          </a:ln>
          <a:solidFill>
            <a:srgbClr val="FFFFFF"/>
          </a:solidFill>
          <a:uFill>
            <a:solidFill>
              <a:srgbClr val="FFFFFF"/>
            </a:solidFill>
          </a:uFill>
          <a:latin typeface="+mn-lt"/>
          <a:ea typeface="+mn-ea"/>
          <a:cs typeface="+mn-cs"/>
          <a:sym typeface="News706BT-RomanC"/>
        </a:defRPr>
      </a:lvl5pPr>
      <a:lvl6pPr marL="1219200" marR="0" indent="-203200" algn="l" defTabSz="647700" latinLnBrk="0">
        <a:lnSpc>
          <a:spcPts val="3600"/>
        </a:lnSpc>
        <a:spcBef>
          <a:spcPts val="0"/>
        </a:spcBef>
        <a:spcAft>
          <a:spcPts val="0"/>
        </a:spcAft>
        <a:buClrTx/>
        <a:buSzPct val="70000"/>
        <a:buFontTx/>
        <a:buChar char="•"/>
        <a:tabLst/>
        <a:defRPr sz="3000" b="0" i="0" u="none" strike="noStrike" cap="none" spc="0" baseline="0">
          <a:ln>
            <a:noFill/>
          </a:ln>
          <a:solidFill>
            <a:srgbClr val="FFFFFF"/>
          </a:solidFill>
          <a:uFill>
            <a:solidFill>
              <a:srgbClr val="FFFFFF"/>
            </a:solidFill>
          </a:uFill>
          <a:latin typeface="+mn-lt"/>
          <a:ea typeface="+mn-ea"/>
          <a:cs typeface="+mn-cs"/>
          <a:sym typeface="News706BT-RomanC"/>
        </a:defRPr>
      </a:lvl6pPr>
      <a:lvl7pPr marL="1422400" marR="0" indent="-203200" algn="l" defTabSz="647700" latinLnBrk="0">
        <a:lnSpc>
          <a:spcPts val="3600"/>
        </a:lnSpc>
        <a:spcBef>
          <a:spcPts val="0"/>
        </a:spcBef>
        <a:spcAft>
          <a:spcPts val="0"/>
        </a:spcAft>
        <a:buClrTx/>
        <a:buSzPct val="70000"/>
        <a:buFontTx/>
        <a:buChar char="•"/>
        <a:tabLst/>
        <a:defRPr sz="3000" b="0" i="0" u="none" strike="noStrike" cap="none" spc="0" baseline="0">
          <a:ln>
            <a:noFill/>
          </a:ln>
          <a:solidFill>
            <a:srgbClr val="FFFFFF"/>
          </a:solidFill>
          <a:uFill>
            <a:solidFill>
              <a:srgbClr val="FFFFFF"/>
            </a:solidFill>
          </a:uFill>
          <a:latin typeface="+mn-lt"/>
          <a:ea typeface="+mn-ea"/>
          <a:cs typeface="+mn-cs"/>
          <a:sym typeface="News706BT-RomanC"/>
        </a:defRPr>
      </a:lvl7pPr>
      <a:lvl8pPr marL="1625600" marR="0" indent="-203200" algn="l" defTabSz="647700" latinLnBrk="0">
        <a:lnSpc>
          <a:spcPts val="3600"/>
        </a:lnSpc>
        <a:spcBef>
          <a:spcPts val="0"/>
        </a:spcBef>
        <a:spcAft>
          <a:spcPts val="0"/>
        </a:spcAft>
        <a:buClrTx/>
        <a:buSzPct val="70000"/>
        <a:buFontTx/>
        <a:buChar char="•"/>
        <a:tabLst/>
        <a:defRPr sz="3000" b="0" i="0" u="none" strike="noStrike" cap="none" spc="0" baseline="0">
          <a:ln>
            <a:noFill/>
          </a:ln>
          <a:solidFill>
            <a:srgbClr val="FFFFFF"/>
          </a:solidFill>
          <a:uFill>
            <a:solidFill>
              <a:srgbClr val="FFFFFF"/>
            </a:solidFill>
          </a:uFill>
          <a:latin typeface="+mn-lt"/>
          <a:ea typeface="+mn-ea"/>
          <a:cs typeface="+mn-cs"/>
          <a:sym typeface="News706BT-RomanC"/>
        </a:defRPr>
      </a:lvl8pPr>
      <a:lvl9pPr marL="1828800" marR="0" indent="-203200" algn="l" defTabSz="647700" latinLnBrk="0">
        <a:lnSpc>
          <a:spcPts val="3600"/>
        </a:lnSpc>
        <a:spcBef>
          <a:spcPts val="0"/>
        </a:spcBef>
        <a:spcAft>
          <a:spcPts val="0"/>
        </a:spcAft>
        <a:buClrTx/>
        <a:buSzPct val="70000"/>
        <a:buFontTx/>
        <a:buChar char="•"/>
        <a:tabLst/>
        <a:defRPr sz="3000" b="0" i="0" u="none" strike="noStrike" cap="none" spc="0" baseline="0">
          <a:ln>
            <a:noFill/>
          </a:ln>
          <a:solidFill>
            <a:srgbClr val="FFFFFF"/>
          </a:solidFill>
          <a:uFill>
            <a:solidFill>
              <a:srgbClr val="FFFFFF"/>
            </a:solidFill>
          </a:uFill>
          <a:latin typeface="+mn-lt"/>
          <a:ea typeface="+mn-ea"/>
          <a:cs typeface="+mn-cs"/>
          <a:sym typeface="News706BT-RomanC"/>
        </a:defRPr>
      </a:lvl9pPr>
    </p:bodyStyle>
    <p:otherStyle>
      <a:lvl1pPr marL="0" marR="0" indent="0" algn="r" defTabSz="13081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FFFFFF"/>
            </a:solidFill>
          </a:uFill>
          <a:latin typeface="+mn-lt"/>
          <a:ea typeface="+mn-ea"/>
          <a:cs typeface="+mn-cs"/>
          <a:sym typeface="PFDinTextCompPro-Regular"/>
        </a:defRPr>
      </a:lvl1pPr>
      <a:lvl2pPr marL="0" marR="0" indent="0" algn="r" defTabSz="13081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FFFFFF"/>
            </a:solidFill>
          </a:uFill>
          <a:latin typeface="+mn-lt"/>
          <a:ea typeface="+mn-ea"/>
          <a:cs typeface="+mn-cs"/>
          <a:sym typeface="PFDinTextCompPro-Regular"/>
        </a:defRPr>
      </a:lvl2pPr>
      <a:lvl3pPr marL="0" marR="0" indent="0" algn="r" defTabSz="13081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FFFFFF"/>
            </a:solidFill>
          </a:uFill>
          <a:latin typeface="+mn-lt"/>
          <a:ea typeface="+mn-ea"/>
          <a:cs typeface="+mn-cs"/>
          <a:sym typeface="PFDinTextCompPro-Regular"/>
        </a:defRPr>
      </a:lvl3pPr>
      <a:lvl4pPr marL="0" marR="0" indent="0" algn="r" defTabSz="13081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FFFFFF"/>
            </a:solidFill>
          </a:uFill>
          <a:latin typeface="+mn-lt"/>
          <a:ea typeface="+mn-ea"/>
          <a:cs typeface="+mn-cs"/>
          <a:sym typeface="PFDinTextCompPro-Regular"/>
        </a:defRPr>
      </a:lvl4pPr>
      <a:lvl5pPr marL="0" marR="0" indent="0" algn="r" defTabSz="13081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FFFFFF"/>
            </a:solidFill>
          </a:uFill>
          <a:latin typeface="+mn-lt"/>
          <a:ea typeface="+mn-ea"/>
          <a:cs typeface="+mn-cs"/>
          <a:sym typeface="PFDinTextCompPro-Regular"/>
        </a:defRPr>
      </a:lvl5pPr>
      <a:lvl6pPr marL="0" marR="0" indent="0" algn="r" defTabSz="13081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FFFFFF"/>
            </a:solidFill>
          </a:uFill>
          <a:latin typeface="+mn-lt"/>
          <a:ea typeface="+mn-ea"/>
          <a:cs typeface="+mn-cs"/>
          <a:sym typeface="PFDinTextCompPro-Regular"/>
        </a:defRPr>
      </a:lvl6pPr>
      <a:lvl7pPr marL="0" marR="0" indent="0" algn="r" defTabSz="13081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FFFFFF"/>
            </a:solidFill>
          </a:uFill>
          <a:latin typeface="+mn-lt"/>
          <a:ea typeface="+mn-ea"/>
          <a:cs typeface="+mn-cs"/>
          <a:sym typeface="PFDinTextCompPro-Regular"/>
        </a:defRPr>
      </a:lvl7pPr>
      <a:lvl8pPr marL="0" marR="0" indent="0" algn="r" defTabSz="13081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FFFFFF"/>
            </a:solidFill>
          </a:uFill>
          <a:latin typeface="+mn-lt"/>
          <a:ea typeface="+mn-ea"/>
          <a:cs typeface="+mn-cs"/>
          <a:sym typeface="PFDinTextCompPro-Regular"/>
        </a:defRPr>
      </a:lvl8pPr>
      <a:lvl9pPr marL="0" marR="0" indent="0" algn="r" defTabSz="13081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FFFFFF"/>
            </a:solidFill>
          </a:uFill>
          <a:latin typeface="+mn-lt"/>
          <a:ea typeface="+mn-ea"/>
          <a:cs typeface="+mn-cs"/>
          <a:sym typeface="PFDinTextCompPro-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ti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eveloper.mozilla.org/en-US/docs/Web/HTML/Elemen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54" name="Shape 254"/>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pic>
        <p:nvPicPr>
          <p:cNvPr id="255" name="droppedImage.pdf"/>
          <p:cNvPicPr>
            <a:picLocks noChangeAspect="1"/>
          </p:cNvPicPr>
          <p:nvPr/>
        </p:nvPicPr>
        <p:blipFill>
          <a:blip r:embed="rId2">
            <a:extLst/>
          </a:blip>
          <a:stretch>
            <a:fillRect/>
          </a:stretch>
        </p:blipFill>
        <p:spPr>
          <a:xfrm>
            <a:off x="635000" y="762000"/>
            <a:ext cx="2832100" cy="304800"/>
          </a:xfrm>
          <a:prstGeom prst="rect">
            <a:avLst/>
          </a:prstGeom>
          <a:ln w="12700">
            <a:miter lim="400000"/>
          </a:ln>
        </p:spPr>
      </p:pic>
      <p:sp>
        <p:nvSpPr>
          <p:cNvPr id="256" name="Shape 256"/>
          <p:cNvSpPr>
            <a:spLocks noGrp="1"/>
          </p:cNvSpPr>
          <p:nvPr>
            <p:ph type="body" idx="13"/>
          </p:nvPr>
        </p:nvSpPr>
        <p:spPr>
          <a:prstGeom prst="rect">
            <a:avLst/>
          </a:prstGeom>
        </p:spPr>
        <p:txBody>
          <a:bodyPr/>
          <a:lstStyle/>
          <a:p>
            <a:pPr defTabSz="1308100">
              <a:lnSpc>
                <a:spcPts val="3400"/>
              </a:lnSpc>
              <a:buClr>
                <a:srgbClr val="FFFFFF"/>
              </a:buClr>
              <a:defRPr sz="2800"/>
            </a:pPr>
            <a:r>
              <a:t>Hartley Brody</a:t>
            </a:r>
          </a:p>
          <a:p>
            <a:pPr defTabSz="1308100">
              <a:lnSpc>
                <a:spcPts val="3400"/>
              </a:lnSpc>
              <a:buClr>
                <a:srgbClr val="FFFFFF"/>
              </a:buClr>
              <a:defRPr sz="2800"/>
            </a:pPr>
            <a:r>
              <a:t>Full Stack Web Developer</a:t>
            </a:r>
          </a:p>
        </p:txBody>
      </p:sp>
      <p:sp>
        <p:nvSpPr>
          <p:cNvPr id="257" name="Shape 257"/>
          <p:cNvSpPr>
            <a:spLocks noGrp="1"/>
          </p:cNvSpPr>
          <p:nvPr>
            <p:ph type="body" idx="14"/>
          </p:nvPr>
        </p:nvSpPr>
        <p:spPr>
          <a:xfrm>
            <a:off x="635000" y="1574800"/>
            <a:ext cx="11734800" cy="3657600"/>
          </a:xfrm>
          <a:prstGeom prst="rect">
            <a:avLst/>
          </a:prstGeom>
        </p:spPr>
        <p:txBody>
          <a:bodyPr/>
          <a:lstStyle>
            <a:lvl1pPr>
              <a:defRPr sz="14000" spc="-280"/>
            </a:lvl1pPr>
          </a:lstStyle>
          <a:p>
            <a:r>
              <a:t>Programming for Non-Programmers</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33" name="Shape 333"/>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34" name="Shape 334"/>
          <p:cNvSpPr>
            <a:spLocks noGrp="1"/>
          </p:cNvSpPr>
          <p:nvPr>
            <p:ph type="body" idx="13"/>
          </p:nvPr>
        </p:nvSpPr>
        <p:spPr>
          <a:prstGeom prst="rect">
            <a:avLst/>
          </a:prstGeom>
        </p:spPr>
        <p:txBody>
          <a:bodyPr/>
          <a:lstStyle/>
          <a:p>
            <a:r>
              <a:t>Learning Goals</a:t>
            </a:r>
          </a:p>
        </p:txBody>
      </p:sp>
      <p:sp>
        <p:nvSpPr>
          <p:cNvPr id="335" name="Shape 335"/>
          <p:cNvSpPr>
            <a:spLocks noGrp="1"/>
          </p:cNvSpPr>
          <p:nvPr>
            <p:ph type="title"/>
          </p:nvPr>
        </p:nvSpPr>
        <p:spPr>
          <a:xfrm>
            <a:off x="635000" y="1800225"/>
            <a:ext cx="11734800" cy="3702050"/>
          </a:xfrm>
          <a:prstGeom prst="rect">
            <a:avLst/>
          </a:prstGeom>
        </p:spPr>
        <p:txBody>
          <a:bodyPr/>
          <a:lstStyle/>
          <a:p>
            <a:pPr>
              <a:lnSpc>
                <a:spcPct val="100000"/>
              </a:lnSpc>
              <a:defRPr sz="8400" spc="-168"/>
            </a:pPr>
            <a:r>
              <a:rPr dirty="0"/>
              <a:t>..</a:t>
            </a:r>
            <a:r>
              <a:rPr dirty="0" smtClean="0"/>
              <a:t>.</a:t>
            </a:r>
            <a:r>
              <a:rPr lang="en-US" dirty="0" smtClean="0"/>
              <a:t>Use </a:t>
            </a:r>
            <a:r>
              <a:rPr lang="en-US" u="sng" dirty="0" smtClean="0"/>
              <a:t>Chrome’s Developer Tools</a:t>
            </a:r>
            <a:r>
              <a:rPr lang="en-US" dirty="0" smtClean="0"/>
              <a:t> to </a:t>
            </a:r>
            <a:r>
              <a:rPr lang="en-US" u="sng" dirty="0" smtClean="0"/>
              <a:t>inspect a website</a:t>
            </a:r>
            <a:r>
              <a:rPr lang="en-US" dirty="0" smtClean="0"/>
              <a:t> and learn how its frontend works</a:t>
            </a:r>
            <a:endParaRPr dirty="0"/>
          </a:p>
        </p:txBody>
      </p:sp>
      <p:sp>
        <p:nvSpPr>
          <p:cNvPr id="336" name="Shape 33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39" name="Shape 339"/>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40" name="Shape 340"/>
          <p:cNvSpPr>
            <a:spLocks noGrp="1"/>
          </p:cNvSpPr>
          <p:nvPr>
            <p:ph type="body" idx="13"/>
          </p:nvPr>
        </p:nvSpPr>
        <p:spPr>
          <a:prstGeom prst="rect">
            <a:avLst/>
          </a:prstGeom>
        </p:spPr>
        <p:txBody>
          <a:bodyPr/>
          <a:lstStyle/>
          <a:p>
            <a:r>
              <a:t>Learning Goals</a:t>
            </a:r>
          </a:p>
        </p:txBody>
      </p:sp>
      <p:sp>
        <p:nvSpPr>
          <p:cNvPr id="341" name="Shape 341"/>
          <p:cNvSpPr>
            <a:spLocks noGrp="1"/>
          </p:cNvSpPr>
          <p:nvPr>
            <p:ph type="title"/>
          </p:nvPr>
        </p:nvSpPr>
        <p:spPr>
          <a:xfrm>
            <a:off x="635000" y="1800225"/>
            <a:ext cx="11734800" cy="3702050"/>
          </a:xfrm>
          <a:prstGeom prst="rect">
            <a:avLst/>
          </a:prstGeom>
        </p:spPr>
        <p:txBody>
          <a:bodyPr/>
          <a:lstStyle/>
          <a:p>
            <a:pPr>
              <a:lnSpc>
                <a:spcPct val="100000"/>
              </a:lnSpc>
              <a:defRPr sz="8400" spc="-168"/>
            </a:pPr>
            <a:r>
              <a:rPr dirty="0"/>
              <a:t>...explain how to </a:t>
            </a:r>
            <a:r>
              <a:rPr lang="en-US" u="sng" dirty="0" smtClean="0"/>
              <a:t>Interact with an API</a:t>
            </a:r>
            <a:r>
              <a:rPr lang="en-US" dirty="0" smtClean="0"/>
              <a:t> and 2 reasons </a:t>
            </a:r>
            <a:r>
              <a:rPr lang="en-US" u="sng" dirty="0" smtClean="0"/>
              <a:t>why you might want to use one.</a:t>
            </a:r>
            <a:endParaRPr u="sng" dirty="0"/>
          </a:p>
        </p:txBody>
      </p:sp>
      <p:sp>
        <p:nvSpPr>
          <p:cNvPr id="342" name="Shape 34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45" name="Shape 34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46" name="Shape 346"/>
          <p:cNvSpPr>
            <a:spLocks noGrp="1"/>
          </p:cNvSpPr>
          <p:nvPr>
            <p:ph type="body" idx="13"/>
          </p:nvPr>
        </p:nvSpPr>
        <p:spPr>
          <a:prstGeom prst="rect">
            <a:avLst/>
          </a:prstGeom>
        </p:spPr>
        <p:txBody>
          <a:bodyPr/>
          <a:lstStyle/>
          <a:p>
            <a:r>
              <a:t>Learning Goals</a:t>
            </a:r>
          </a:p>
        </p:txBody>
      </p:sp>
      <p:sp>
        <p:nvSpPr>
          <p:cNvPr id="347" name="Shape 347"/>
          <p:cNvSpPr>
            <a:spLocks noGrp="1"/>
          </p:cNvSpPr>
          <p:nvPr>
            <p:ph type="title"/>
          </p:nvPr>
        </p:nvSpPr>
        <p:spPr>
          <a:xfrm>
            <a:off x="635000" y="1800225"/>
            <a:ext cx="11734800" cy="3702050"/>
          </a:xfrm>
          <a:prstGeom prst="rect">
            <a:avLst/>
          </a:prstGeom>
        </p:spPr>
        <p:txBody>
          <a:bodyPr/>
          <a:lstStyle/>
          <a:p>
            <a:pPr>
              <a:lnSpc>
                <a:spcPct val="100000"/>
              </a:lnSpc>
              <a:defRPr sz="8400" spc="-168"/>
            </a:pPr>
            <a:r>
              <a:t>...explain the </a:t>
            </a:r>
            <a:r>
              <a:rPr u="sng"/>
              <a:t>day-to-day workflow</a:t>
            </a:r>
            <a:r>
              <a:t> of the average developer.</a:t>
            </a:r>
          </a:p>
        </p:txBody>
      </p:sp>
      <p:sp>
        <p:nvSpPr>
          <p:cNvPr id="348" name="Shape 3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53" name="Shape 353"/>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54" name="Shape 354"/>
          <p:cNvSpPr/>
          <p:nvPr/>
        </p:nvSpPr>
        <p:spPr>
          <a:xfrm>
            <a:off x="635000" y="736600"/>
            <a:ext cx="7721600" cy="431800"/>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Agenda</a:t>
            </a:r>
          </a:p>
        </p:txBody>
      </p:sp>
      <p:sp>
        <p:nvSpPr>
          <p:cNvPr id="355" name="Shape 355"/>
          <p:cNvSpPr>
            <a:spLocks noGrp="1"/>
          </p:cNvSpPr>
          <p:nvPr>
            <p:ph type="sldNum" sz="quarter" idx="2"/>
          </p:nvPr>
        </p:nvSpPr>
        <p:spPr>
          <a:xfrm>
            <a:off x="12014199" y="736600"/>
            <a:ext cx="354071"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grpSp>
        <p:nvGrpSpPr>
          <p:cNvPr id="359" name="Group 359"/>
          <p:cNvGrpSpPr/>
          <p:nvPr/>
        </p:nvGrpSpPr>
        <p:grpSpPr>
          <a:xfrm>
            <a:off x="3219450" y="2324100"/>
            <a:ext cx="2857500" cy="2857498"/>
            <a:chOff x="0" y="0"/>
            <a:chExt cx="2857499" cy="2857497"/>
          </a:xfrm>
        </p:grpSpPr>
        <p:pic>
          <p:nvPicPr>
            <p:cNvPr id="356" name="droppedImage.pdf"/>
            <p:cNvPicPr>
              <a:picLocks noChangeAspect="1"/>
            </p:cNvPicPr>
            <p:nvPr/>
          </p:nvPicPr>
          <p:blipFill>
            <a:blip r:embed="rId2">
              <a:extLst/>
            </a:blip>
            <a:stretch>
              <a:fillRect/>
            </a:stretch>
          </p:blipFill>
          <p:spPr>
            <a:xfrm>
              <a:off x="0" y="0"/>
              <a:ext cx="2857500" cy="2857498"/>
            </a:xfrm>
            <a:prstGeom prst="rect">
              <a:avLst/>
            </a:prstGeom>
            <a:ln w="12700" cap="flat">
              <a:noFill/>
              <a:miter lim="400000"/>
            </a:ln>
            <a:effectLst/>
          </p:spPr>
        </p:pic>
        <p:sp>
          <p:nvSpPr>
            <p:cNvPr id="357" name="Shape 357"/>
            <p:cNvSpPr/>
            <p:nvPr/>
          </p:nvSpPr>
          <p:spPr>
            <a:xfrm>
              <a:off x="232171" y="250031"/>
              <a:ext cx="2357438" cy="33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ct val="75000"/>
                </a:lnSpc>
                <a:buClr>
                  <a:srgbClr val="000000"/>
                </a:buClr>
                <a:defRPr sz="3600" spc="-72">
                  <a:latin typeface="+mj-lt"/>
                  <a:ea typeface="+mj-ea"/>
                  <a:cs typeface="+mj-cs"/>
                  <a:sym typeface="PFDinTextCompPro-Bold"/>
                </a:defRPr>
              </a:lvl1pPr>
            </a:lstStyle>
            <a:p>
              <a:r>
                <a:t>DAY 1</a:t>
              </a:r>
            </a:p>
          </p:txBody>
        </p:sp>
        <p:sp>
          <p:nvSpPr>
            <p:cNvPr id="358" name="Shape 358"/>
            <p:cNvSpPr/>
            <p:nvPr/>
          </p:nvSpPr>
          <p:spPr>
            <a:xfrm>
              <a:off x="242490" y="904477"/>
              <a:ext cx="2362201" cy="1054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1" indent="0">
                <a:buSzPct val="125000"/>
                <a:buFont typeface="News706BT-RomanC"/>
                <a:buChar char="•"/>
                <a:defRPr sz="2200">
                  <a:latin typeface="+mj-lt"/>
                  <a:ea typeface="+mj-ea"/>
                  <a:cs typeface="+mj-cs"/>
                  <a:sym typeface="PFDinTextCompPro-Bold"/>
                </a:defRPr>
              </a:pPr>
              <a:r>
                <a:t>PROGRAMMING INTRO</a:t>
              </a:r>
            </a:p>
            <a:p>
              <a:pPr lvl="1" indent="0">
                <a:buSzPct val="125000"/>
                <a:buFont typeface="News706BT-RomanC"/>
                <a:buChar char="•"/>
                <a:defRPr sz="2200">
                  <a:latin typeface="+mj-lt"/>
                  <a:ea typeface="+mj-ea"/>
                  <a:cs typeface="+mj-cs"/>
                  <a:sym typeface="PFDinTextCompPro-Bold"/>
                </a:defRPr>
              </a:pPr>
              <a:r>
                <a:t>THE “FRONTEND”</a:t>
              </a:r>
            </a:p>
            <a:p>
              <a:pPr lvl="1" indent="0">
                <a:buSzPct val="125000"/>
                <a:buFont typeface="News706BT-RomanC"/>
                <a:buChar char="•"/>
                <a:defRPr sz="2200">
                  <a:latin typeface="+mj-lt"/>
                  <a:ea typeface="+mj-ea"/>
                  <a:cs typeface="+mj-cs"/>
                  <a:sym typeface="PFDinTextCompPro-Bold"/>
                </a:defRPr>
              </a:pPr>
              <a:r>
                <a:t>HTML, CSS &amp; JS</a:t>
              </a:r>
            </a:p>
          </p:txBody>
        </p:sp>
      </p:grpSp>
      <p:grpSp>
        <p:nvGrpSpPr>
          <p:cNvPr id="363" name="Group 363"/>
          <p:cNvGrpSpPr/>
          <p:nvPr/>
        </p:nvGrpSpPr>
        <p:grpSpPr>
          <a:xfrm>
            <a:off x="7023100" y="2298700"/>
            <a:ext cx="2908324" cy="2908321"/>
            <a:chOff x="0" y="0"/>
            <a:chExt cx="2908323" cy="2908320"/>
          </a:xfrm>
        </p:grpSpPr>
        <p:pic>
          <p:nvPicPr>
            <p:cNvPr id="360" name="droppedImage.pdf"/>
            <p:cNvPicPr>
              <a:picLocks noChangeAspect="1"/>
            </p:cNvPicPr>
            <p:nvPr/>
          </p:nvPicPr>
          <p:blipFill>
            <a:blip r:embed="rId3">
              <a:extLst/>
            </a:blip>
            <a:stretch>
              <a:fillRect/>
            </a:stretch>
          </p:blipFill>
          <p:spPr>
            <a:xfrm>
              <a:off x="0" y="0"/>
              <a:ext cx="2908323" cy="2908320"/>
            </a:xfrm>
            <a:prstGeom prst="rect">
              <a:avLst/>
            </a:prstGeom>
            <a:ln w="12700" cap="flat">
              <a:noFill/>
              <a:miter lim="400000"/>
            </a:ln>
            <a:effectLst/>
          </p:spPr>
        </p:pic>
        <p:sp>
          <p:nvSpPr>
            <p:cNvPr id="361" name="Shape 361"/>
            <p:cNvSpPr/>
            <p:nvPr/>
          </p:nvSpPr>
          <p:spPr>
            <a:xfrm>
              <a:off x="139700" y="266700"/>
              <a:ext cx="2357438" cy="33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nSpc>
                  <a:spcPct val="75000"/>
                </a:lnSpc>
                <a:buClr>
                  <a:srgbClr val="000000"/>
                </a:buClr>
                <a:defRPr sz="3600" spc="-72">
                  <a:latin typeface="+mj-lt"/>
                  <a:ea typeface="+mj-ea"/>
                  <a:cs typeface="+mj-cs"/>
                  <a:sym typeface="PFDinTextCompPro-Bold"/>
                </a:defRPr>
              </a:lvl1pPr>
            </a:lstStyle>
            <a:p>
              <a:r>
                <a:t>DAY 2</a:t>
              </a:r>
            </a:p>
          </p:txBody>
        </p:sp>
        <p:sp>
          <p:nvSpPr>
            <p:cNvPr id="362" name="Shape 362"/>
            <p:cNvSpPr/>
            <p:nvPr/>
          </p:nvSpPr>
          <p:spPr>
            <a:xfrm>
              <a:off x="152400" y="927100"/>
              <a:ext cx="2560800" cy="105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1" indent="0">
                <a:buSzPct val="125000"/>
                <a:buFont typeface="News706BT-RomanC"/>
                <a:buChar char="•"/>
                <a:defRPr>
                  <a:latin typeface="+mj-lt"/>
                  <a:ea typeface="+mj-ea"/>
                  <a:cs typeface="+mj-cs"/>
                  <a:sym typeface="PFDinTextCompPro-Bold"/>
                </a:defRPr>
              </a:pPr>
              <a:r>
                <a:rPr dirty="0"/>
                <a:t>THE “BACKEND</a:t>
              </a:r>
              <a:r>
                <a:rPr dirty="0" smtClean="0"/>
                <a:t>”</a:t>
              </a:r>
              <a:r>
                <a:rPr lang="en-US" dirty="0" smtClean="0"/>
                <a:t> + APIs</a:t>
              </a:r>
              <a:endParaRPr dirty="0"/>
            </a:p>
            <a:p>
              <a:pPr lvl="1" indent="0">
                <a:buSzPct val="125000"/>
                <a:buFont typeface="News706BT-RomanC"/>
                <a:buChar char="•"/>
                <a:defRPr>
                  <a:latin typeface="+mj-lt"/>
                  <a:ea typeface="+mj-ea"/>
                  <a:cs typeface="+mj-cs"/>
                  <a:sym typeface="PFDinTextCompPro-Bold"/>
                </a:defRPr>
              </a:pPr>
              <a:r>
                <a:rPr lang="en-US" dirty="0" smtClean="0"/>
                <a:t>FINAL PROJECT</a:t>
              </a:r>
              <a:endParaRPr dirty="0"/>
            </a:p>
            <a:p>
              <a:pPr lvl="1" indent="0">
                <a:buSzPct val="125000"/>
                <a:buFont typeface="News706BT-RomanC"/>
                <a:buChar char="•"/>
                <a:defRPr>
                  <a:latin typeface="+mj-lt"/>
                  <a:ea typeface="+mj-ea"/>
                  <a:cs typeface="+mj-cs"/>
                  <a:sym typeface="PFDinTextCompPro-Bold"/>
                </a:defRPr>
              </a:pPr>
              <a:r>
                <a:rPr dirty="0"/>
                <a:t>WEB DEV WORFLOW</a:t>
              </a:r>
            </a:p>
          </p:txBody>
        </p:sp>
      </p:gr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66" name="Shape 366"/>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67" name="Shape 367"/>
          <p:cNvSpPr>
            <a:spLocks noGrp="1"/>
          </p:cNvSpPr>
          <p:nvPr>
            <p:ph type="body" idx="13"/>
          </p:nvPr>
        </p:nvSpPr>
        <p:spPr>
          <a:prstGeom prst="rect">
            <a:avLst/>
          </a:prstGeom>
        </p:spPr>
        <p:txBody>
          <a:bodyPr/>
          <a:lstStyle/>
          <a:p>
            <a:r>
              <a:t>Agenda</a:t>
            </a:r>
          </a:p>
        </p:txBody>
      </p:sp>
      <p:sp>
        <p:nvSpPr>
          <p:cNvPr id="368" name="Shape 36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369" name="Shape 369"/>
          <p:cNvSpPr/>
          <p:nvPr/>
        </p:nvSpPr>
        <p:spPr>
          <a:xfrm>
            <a:off x="635000" y="1587500"/>
            <a:ext cx="11734800" cy="43447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spcBef>
                <a:spcPts val="1000"/>
              </a:spcBef>
              <a:buClrTx/>
              <a:defRPr sz="2800">
                <a:solidFill>
                  <a:srgbClr val="000000"/>
                </a:solidFill>
                <a:uFill>
                  <a:solidFill>
                    <a:srgbClr val="000000"/>
                  </a:solidFill>
                </a:uFill>
              </a:defRPr>
            </a:pPr>
            <a:r>
              <a:rPr dirty="0"/>
              <a:t>Today:</a:t>
            </a:r>
          </a:p>
          <a:p>
            <a:pPr>
              <a:spcBef>
                <a:spcPts val="1000"/>
              </a:spcBef>
              <a:buClrTx/>
              <a:buSzPct val="70000"/>
              <a:buChar char="•"/>
              <a:defRPr sz="2800">
                <a:solidFill>
                  <a:srgbClr val="000000"/>
                </a:solidFill>
                <a:uFill>
                  <a:solidFill>
                    <a:srgbClr val="000000"/>
                  </a:solidFill>
                </a:uFill>
              </a:defRPr>
            </a:pPr>
            <a:r>
              <a:rPr dirty="0"/>
              <a:t>What is Programming?</a:t>
            </a:r>
          </a:p>
          <a:p>
            <a:pPr>
              <a:spcBef>
                <a:spcPts val="1000"/>
              </a:spcBef>
              <a:buClrTx/>
              <a:buSzPct val="70000"/>
              <a:buChar char="•"/>
              <a:defRPr sz="2800">
                <a:solidFill>
                  <a:srgbClr val="000000"/>
                </a:solidFill>
                <a:uFill>
                  <a:solidFill>
                    <a:srgbClr val="000000"/>
                  </a:solidFill>
                </a:uFill>
              </a:defRPr>
            </a:pPr>
            <a:r>
              <a:rPr dirty="0"/>
              <a:t>Primer on HTML, CSS &amp; Javascript</a:t>
            </a:r>
          </a:p>
          <a:p>
            <a:pPr>
              <a:spcBef>
                <a:spcPts val="1000"/>
              </a:spcBef>
              <a:buClrTx/>
              <a:buSzPct val="70000"/>
              <a:buChar char="•"/>
              <a:defRPr sz="2800">
                <a:solidFill>
                  <a:srgbClr val="000000"/>
                </a:solidFill>
                <a:uFill>
                  <a:solidFill>
                    <a:srgbClr val="000000"/>
                  </a:solidFill>
                </a:uFill>
              </a:defRPr>
            </a:pPr>
            <a:r>
              <a:rPr dirty="0" smtClean="0"/>
              <a:t>The </a:t>
            </a:r>
            <a:r>
              <a:rPr dirty="0"/>
              <a:t>“Frontend"</a:t>
            </a:r>
          </a:p>
          <a:p>
            <a:pPr>
              <a:spcBef>
                <a:spcPts val="1000"/>
              </a:spcBef>
              <a:buClrTx/>
              <a:buSzPct val="70000"/>
              <a:buChar char="•"/>
              <a:defRPr sz="2800">
                <a:solidFill>
                  <a:srgbClr val="000000"/>
                </a:solidFill>
                <a:uFill>
                  <a:solidFill>
                    <a:srgbClr val="000000"/>
                  </a:solidFill>
                </a:uFill>
              </a:defRPr>
            </a:pPr>
            <a:r>
              <a:rPr dirty="0"/>
              <a:t>Building our own static websites</a:t>
            </a:r>
          </a:p>
          <a:p>
            <a:pPr>
              <a:spcBef>
                <a:spcPts val="1000"/>
              </a:spcBef>
              <a:buClrTx/>
              <a:buSzPct val="70000"/>
              <a:buChar char="•"/>
              <a:defRPr sz="2800">
                <a:solidFill>
                  <a:srgbClr val="000000"/>
                </a:solidFill>
                <a:uFill>
                  <a:solidFill>
                    <a:srgbClr val="000000"/>
                  </a:solidFill>
                </a:uFill>
              </a:defRPr>
            </a:pPr>
            <a:r>
              <a:rPr dirty="0"/>
              <a:t>Adding Javascript</a:t>
            </a:r>
          </a:p>
          <a:p>
            <a:pPr marL="203200" indent="-203200">
              <a:spcBef>
                <a:spcPts val="1000"/>
              </a:spcBef>
              <a:buClr>
                <a:srgbClr val="000000"/>
              </a:buClr>
              <a:buSzPct val="70000"/>
              <a:buChar char="•"/>
              <a:defRPr sz="2800">
                <a:solidFill>
                  <a:srgbClr val="000000"/>
                </a:solidFill>
                <a:uFill>
                  <a:solidFill>
                    <a:srgbClr val="000000"/>
                  </a:solidFill>
                </a:uFill>
              </a:defRPr>
            </a:pPr>
            <a:endParaRPr dirty="0"/>
          </a:p>
          <a:p>
            <a:pPr marL="203200" indent="-203200">
              <a:spcBef>
                <a:spcPts val="1000"/>
              </a:spcBef>
              <a:buClr>
                <a:srgbClr val="000000"/>
              </a:buClr>
              <a:buSzPct val="70000"/>
              <a:buFont typeface="Lucida Grande"/>
              <a:buChar char="‣"/>
              <a:defRPr sz="2800">
                <a:solidFill>
                  <a:srgbClr val="000000"/>
                </a:solidFill>
                <a:uFill>
                  <a:solidFill>
                    <a:srgbClr val="000000"/>
                  </a:solidFill>
                </a:uFill>
              </a:defRPr>
            </a:pPr>
            <a:endParaRPr dirty="0"/>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72" name="Shape 372"/>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73" name="Shape 373"/>
          <p:cNvSpPr>
            <a:spLocks noGrp="1"/>
          </p:cNvSpPr>
          <p:nvPr>
            <p:ph type="body" idx="13"/>
          </p:nvPr>
        </p:nvSpPr>
        <p:spPr>
          <a:prstGeom prst="rect">
            <a:avLst/>
          </a:prstGeom>
        </p:spPr>
        <p:txBody>
          <a:bodyPr/>
          <a:lstStyle/>
          <a:p>
            <a:r>
              <a:t>Let’s get started…</a:t>
            </a:r>
          </a:p>
        </p:txBody>
      </p:sp>
      <p:sp>
        <p:nvSpPr>
          <p:cNvPr id="374" name="Shape 374"/>
          <p:cNvSpPr>
            <a:spLocks noGrp="1"/>
          </p:cNvSpPr>
          <p:nvPr>
            <p:ph type="body" idx="14"/>
          </p:nvPr>
        </p:nvSpPr>
        <p:spPr>
          <a:xfrm>
            <a:off x="635000" y="1473200"/>
            <a:ext cx="11734800" cy="2806700"/>
          </a:xfrm>
          <a:prstGeom prst="rect">
            <a:avLst/>
          </a:prstGeom>
        </p:spPr>
        <p:txBody>
          <a:bodyPr/>
          <a:lstStyle/>
          <a:p>
            <a:r>
              <a:t>What is Programming?</a:t>
            </a:r>
          </a:p>
        </p:txBody>
      </p:sp>
      <p:sp>
        <p:nvSpPr>
          <p:cNvPr id="375" name="Shape 375"/>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droppedImage.tiff"/>
          <p:cNvPicPr>
            <a:picLocks noChangeAspect="1"/>
          </p:cNvPicPr>
          <p:nvPr/>
        </p:nvPicPr>
        <p:blipFill>
          <a:blip r:embed="rId3">
            <a:extLst/>
          </a:blip>
          <a:srcRect l="780" r="11267" b="5"/>
          <a:stretch>
            <a:fillRect/>
          </a:stretch>
        </p:blipFill>
        <p:spPr>
          <a:xfrm>
            <a:off x="7134718" y="2920483"/>
            <a:ext cx="5367888" cy="4070551"/>
          </a:xfrm>
          <a:custGeom>
            <a:avLst/>
            <a:gdLst/>
            <a:ahLst/>
            <a:cxnLst>
              <a:cxn ang="0">
                <a:pos x="wd2" y="hd2"/>
              </a:cxn>
              <a:cxn ang="5400000">
                <a:pos x="wd2" y="hd2"/>
              </a:cxn>
              <a:cxn ang="10800000">
                <a:pos x="wd2" y="hd2"/>
              </a:cxn>
              <a:cxn ang="16200000">
                <a:pos x="wd2" y="hd2"/>
              </a:cxn>
            </a:cxnLst>
            <a:rect l="0" t="0" r="r" b="b"/>
            <a:pathLst>
              <a:path w="21573" h="21593" extrusionOk="0">
                <a:moveTo>
                  <a:pt x="9582" y="0"/>
                </a:moveTo>
                <a:cubicBezTo>
                  <a:pt x="9570" y="0"/>
                  <a:pt x="9554" y="14"/>
                  <a:pt x="9546" y="32"/>
                </a:cubicBezTo>
                <a:cubicBezTo>
                  <a:pt x="9537" y="49"/>
                  <a:pt x="9547" y="63"/>
                  <a:pt x="9568" y="63"/>
                </a:cubicBezTo>
                <a:cubicBezTo>
                  <a:pt x="9588" y="63"/>
                  <a:pt x="9605" y="49"/>
                  <a:pt x="9605" y="32"/>
                </a:cubicBezTo>
                <a:cubicBezTo>
                  <a:pt x="9605" y="14"/>
                  <a:pt x="9595" y="0"/>
                  <a:pt x="9582" y="0"/>
                </a:cubicBezTo>
                <a:close/>
                <a:moveTo>
                  <a:pt x="10251" y="0"/>
                </a:moveTo>
                <a:cubicBezTo>
                  <a:pt x="10162" y="0"/>
                  <a:pt x="10156" y="5"/>
                  <a:pt x="10179" y="61"/>
                </a:cubicBezTo>
                <a:cubicBezTo>
                  <a:pt x="10200" y="114"/>
                  <a:pt x="10215" y="119"/>
                  <a:pt x="10276" y="91"/>
                </a:cubicBezTo>
                <a:cubicBezTo>
                  <a:pt x="10377" y="44"/>
                  <a:pt x="10365" y="0"/>
                  <a:pt x="10251" y="0"/>
                </a:cubicBezTo>
                <a:close/>
                <a:moveTo>
                  <a:pt x="9006" y="189"/>
                </a:moveTo>
                <a:cubicBezTo>
                  <a:pt x="8953" y="189"/>
                  <a:pt x="8944" y="223"/>
                  <a:pt x="8986" y="278"/>
                </a:cubicBezTo>
                <a:cubicBezTo>
                  <a:pt x="9019" y="321"/>
                  <a:pt x="9054" y="300"/>
                  <a:pt x="9054" y="236"/>
                </a:cubicBezTo>
                <a:cubicBezTo>
                  <a:pt x="9054" y="211"/>
                  <a:pt x="9033" y="189"/>
                  <a:pt x="9006" y="189"/>
                </a:cubicBezTo>
                <a:close/>
                <a:moveTo>
                  <a:pt x="9305" y="339"/>
                </a:moveTo>
                <a:cubicBezTo>
                  <a:pt x="9294" y="334"/>
                  <a:pt x="9279" y="336"/>
                  <a:pt x="9263" y="341"/>
                </a:cubicBezTo>
                <a:cubicBezTo>
                  <a:pt x="9214" y="358"/>
                  <a:pt x="9214" y="360"/>
                  <a:pt x="9258" y="383"/>
                </a:cubicBezTo>
                <a:cubicBezTo>
                  <a:pt x="9328" y="419"/>
                  <a:pt x="9341" y="415"/>
                  <a:pt x="9327" y="366"/>
                </a:cubicBezTo>
                <a:cubicBezTo>
                  <a:pt x="9323" y="353"/>
                  <a:pt x="9316" y="343"/>
                  <a:pt x="9305" y="339"/>
                </a:cubicBezTo>
                <a:close/>
                <a:moveTo>
                  <a:pt x="9847" y="366"/>
                </a:moveTo>
                <a:cubicBezTo>
                  <a:pt x="9831" y="378"/>
                  <a:pt x="9838" y="405"/>
                  <a:pt x="9874" y="444"/>
                </a:cubicBezTo>
                <a:cubicBezTo>
                  <a:pt x="9936" y="512"/>
                  <a:pt x="9934" y="512"/>
                  <a:pt x="10006" y="486"/>
                </a:cubicBezTo>
                <a:cubicBezTo>
                  <a:pt x="10088" y="458"/>
                  <a:pt x="10071" y="417"/>
                  <a:pt x="9963" y="379"/>
                </a:cubicBezTo>
                <a:cubicBezTo>
                  <a:pt x="9903" y="357"/>
                  <a:pt x="9863" y="355"/>
                  <a:pt x="9847" y="366"/>
                </a:cubicBezTo>
                <a:close/>
                <a:moveTo>
                  <a:pt x="8984" y="425"/>
                </a:moveTo>
                <a:cubicBezTo>
                  <a:pt x="8967" y="430"/>
                  <a:pt x="8954" y="440"/>
                  <a:pt x="8949" y="459"/>
                </a:cubicBezTo>
                <a:cubicBezTo>
                  <a:pt x="8942" y="482"/>
                  <a:pt x="8906" y="506"/>
                  <a:pt x="8869" y="512"/>
                </a:cubicBezTo>
                <a:cubicBezTo>
                  <a:pt x="8832" y="517"/>
                  <a:pt x="8802" y="539"/>
                  <a:pt x="8802" y="560"/>
                </a:cubicBezTo>
                <a:cubicBezTo>
                  <a:pt x="8802" y="629"/>
                  <a:pt x="8746" y="675"/>
                  <a:pt x="8654" y="678"/>
                </a:cubicBezTo>
                <a:cubicBezTo>
                  <a:pt x="8583" y="680"/>
                  <a:pt x="8544" y="705"/>
                  <a:pt x="8474" y="798"/>
                </a:cubicBezTo>
                <a:cubicBezTo>
                  <a:pt x="8425" y="863"/>
                  <a:pt x="8366" y="917"/>
                  <a:pt x="8343" y="918"/>
                </a:cubicBezTo>
                <a:cubicBezTo>
                  <a:pt x="8319" y="918"/>
                  <a:pt x="8279" y="939"/>
                  <a:pt x="8254" y="964"/>
                </a:cubicBezTo>
                <a:cubicBezTo>
                  <a:pt x="8222" y="996"/>
                  <a:pt x="8178" y="1005"/>
                  <a:pt x="8115" y="992"/>
                </a:cubicBezTo>
                <a:cubicBezTo>
                  <a:pt x="8038" y="975"/>
                  <a:pt x="8012" y="984"/>
                  <a:pt x="7962" y="1046"/>
                </a:cubicBezTo>
                <a:cubicBezTo>
                  <a:pt x="7898" y="1125"/>
                  <a:pt x="7707" y="1283"/>
                  <a:pt x="7635" y="1316"/>
                </a:cubicBezTo>
                <a:cubicBezTo>
                  <a:pt x="7583" y="1339"/>
                  <a:pt x="7558" y="1456"/>
                  <a:pt x="7579" y="1573"/>
                </a:cubicBezTo>
                <a:cubicBezTo>
                  <a:pt x="7599" y="1684"/>
                  <a:pt x="7603" y="1993"/>
                  <a:pt x="7585" y="2055"/>
                </a:cubicBezTo>
                <a:cubicBezTo>
                  <a:pt x="7578" y="2081"/>
                  <a:pt x="7568" y="2123"/>
                  <a:pt x="7563" y="2149"/>
                </a:cubicBezTo>
                <a:cubicBezTo>
                  <a:pt x="7558" y="2175"/>
                  <a:pt x="7532" y="2198"/>
                  <a:pt x="7507" y="2198"/>
                </a:cubicBezTo>
                <a:cubicBezTo>
                  <a:pt x="7482" y="2198"/>
                  <a:pt x="7449" y="2232"/>
                  <a:pt x="7432" y="2276"/>
                </a:cubicBezTo>
                <a:cubicBezTo>
                  <a:pt x="7409" y="2336"/>
                  <a:pt x="7384" y="2357"/>
                  <a:pt x="7321" y="2358"/>
                </a:cubicBezTo>
                <a:cubicBezTo>
                  <a:pt x="7275" y="2359"/>
                  <a:pt x="7222" y="2377"/>
                  <a:pt x="7201" y="2400"/>
                </a:cubicBezTo>
                <a:cubicBezTo>
                  <a:pt x="7153" y="2452"/>
                  <a:pt x="7086" y="2421"/>
                  <a:pt x="7105" y="2356"/>
                </a:cubicBezTo>
                <a:cubicBezTo>
                  <a:pt x="7113" y="2329"/>
                  <a:pt x="7107" y="2307"/>
                  <a:pt x="7092" y="2307"/>
                </a:cubicBezTo>
                <a:cubicBezTo>
                  <a:pt x="7078" y="2307"/>
                  <a:pt x="7065" y="2323"/>
                  <a:pt x="7065" y="2341"/>
                </a:cubicBezTo>
                <a:cubicBezTo>
                  <a:pt x="7065" y="2391"/>
                  <a:pt x="6946" y="2442"/>
                  <a:pt x="6820" y="2446"/>
                </a:cubicBezTo>
                <a:cubicBezTo>
                  <a:pt x="6722" y="2450"/>
                  <a:pt x="6706" y="2459"/>
                  <a:pt x="6706" y="2514"/>
                </a:cubicBezTo>
                <a:cubicBezTo>
                  <a:pt x="6706" y="2549"/>
                  <a:pt x="6691" y="2609"/>
                  <a:pt x="6671" y="2646"/>
                </a:cubicBezTo>
                <a:cubicBezTo>
                  <a:pt x="6652" y="2684"/>
                  <a:pt x="6631" y="2760"/>
                  <a:pt x="6627" y="2817"/>
                </a:cubicBezTo>
                <a:cubicBezTo>
                  <a:pt x="6617" y="2930"/>
                  <a:pt x="6572" y="2975"/>
                  <a:pt x="6549" y="2895"/>
                </a:cubicBezTo>
                <a:cubicBezTo>
                  <a:pt x="6538" y="2857"/>
                  <a:pt x="6499" y="2846"/>
                  <a:pt x="6394" y="2846"/>
                </a:cubicBezTo>
                <a:cubicBezTo>
                  <a:pt x="6317" y="2846"/>
                  <a:pt x="6248" y="2831"/>
                  <a:pt x="6239" y="2813"/>
                </a:cubicBezTo>
                <a:cubicBezTo>
                  <a:pt x="6213" y="2756"/>
                  <a:pt x="6052" y="2793"/>
                  <a:pt x="6000" y="2867"/>
                </a:cubicBezTo>
                <a:cubicBezTo>
                  <a:pt x="5972" y="2908"/>
                  <a:pt x="5916" y="2940"/>
                  <a:pt x="5867" y="2945"/>
                </a:cubicBezTo>
                <a:cubicBezTo>
                  <a:pt x="5793" y="2953"/>
                  <a:pt x="5784" y="2947"/>
                  <a:pt x="5789" y="2884"/>
                </a:cubicBezTo>
                <a:lnTo>
                  <a:pt x="5796" y="2815"/>
                </a:lnTo>
                <a:lnTo>
                  <a:pt x="5706" y="2878"/>
                </a:lnTo>
                <a:cubicBezTo>
                  <a:pt x="5657" y="2913"/>
                  <a:pt x="5603" y="2941"/>
                  <a:pt x="5587" y="2941"/>
                </a:cubicBezTo>
                <a:cubicBezTo>
                  <a:pt x="5520" y="2941"/>
                  <a:pt x="5562" y="2999"/>
                  <a:pt x="5635" y="3008"/>
                </a:cubicBezTo>
                <a:cubicBezTo>
                  <a:pt x="5699" y="3017"/>
                  <a:pt x="5715" y="3035"/>
                  <a:pt x="5721" y="3105"/>
                </a:cubicBezTo>
                <a:cubicBezTo>
                  <a:pt x="5725" y="3152"/>
                  <a:pt x="5716" y="3219"/>
                  <a:pt x="5702" y="3255"/>
                </a:cubicBezTo>
                <a:cubicBezTo>
                  <a:pt x="5679" y="3309"/>
                  <a:pt x="5668" y="3313"/>
                  <a:pt x="5628" y="3280"/>
                </a:cubicBezTo>
                <a:cubicBezTo>
                  <a:pt x="5589" y="3248"/>
                  <a:pt x="5577" y="3251"/>
                  <a:pt x="5550" y="3299"/>
                </a:cubicBezTo>
                <a:cubicBezTo>
                  <a:pt x="5529" y="3337"/>
                  <a:pt x="5487" y="3358"/>
                  <a:pt x="5429" y="3358"/>
                </a:cubicBezTo>
                <a:cubicBezTo>
                  <a:pt x="5380" y="3358"/>
                  <a:pt x="5336" y="3370"/>
                  <a:pt x="5328" y="3385"/>
                </a:cubicBezTo>
                <a:cubicBezTo>
                  <a:pt x="5321" y="3401"/>
                  <a:pt x="5298" y="3415"/>
                  <a:pt x="5279" y="3415"/>
                </a:cubicBezTo>
                <a:cubicBezTo>
                  <a:pt x="5259" y="3415"/>
                  <a:pt x="5188" y="3470"/>
                  <a:pt x="5119" y="3537"/>
                </a:cubicBezTo>
                <a:cubicBezTo>
                  <a:pt x="5051" y="3604"/>
                  <a:pt x="4979" y="3650"/>
                  <a:pt x="4961" y="3642"/>
                </a:cubicBezTo>
                <a:cubicBezTo>
                  <a:pt x="4943" y="3634"/>
                  <a:pt x="4921" y="3646"/>
                  <a:pt x="4910" y="3667"/>
                </a:cubicBezTo>
                <a:cubicBezTo>
                  <a:pt x="4900" y="3689"/>
                  <a:pt x="4853" y="3710"/>
                  <a:pt x="4805" y="3714"/>
                </a:cubicBezTo>
                <a:cubicBezTo>
                  <a:pt x="4758" y="3718"/>
                  <a:pt x="4698" y="3744"/>
                  <a:pt x="4674" y="3773"/>
                </a:cubicBezTo>
                <a:cubicBezTo>
                  <a:pt x="4650" y="3801"/>
                  <a:pt x="4593" y="3827"/>
                  <a:pt x="4548" y="3827"/>
                </a:cubicBezTo>
                <a:cubicBezTo>
                  <a:pt x="4503" y="3828"/>
                  <a:pt x="4446" y="3848"/>
                  <a:pt x="4421" y="3874"/>
                </a:cubicBezTo>
                <a:cubicBezTo>
                  <a:pt x="4393" y="3902"/>
                  <a:pt x="4321" y="3920"/>
                  <a:pt x="4241" y="3920"/>
                </a:cubicBezTo>
                <a:cubicBezTo>
                  <a:pt x="4119" y="3920"/>
                  <a:pt x="4105" y="3927"/>
                  <a:pt x="4100" y="3992"/>
                </a:cubicBezTo>
                <a:cubicBezTo>
                  <a:pt x="4090" y="4128"/>
                  <a:pt x="4082" y="4165"/>
                  <a:pt x="4043" y="4244"/>
                </a:cubicBezTo>
                <a:cubicBezTo>
                  <a:pt x="4021" y="4288"/>
                  <a:pt x="3999" y="4399"/>
                  <a:pt x="3995" y="4491"/>
                </a:cubicBezTo>
                <a:cubicBezTo>
                  <a:pt x="3987" y="4668"/>
                  <a:pt x="3942" y="4735"/>
                  <a:pt x="3909" y="4617"/>
                </a:cubicBezTo>
                <a:cubicBezTo>
                  <a:pt x="3892" y="4557"/>
                  <a:pt x="3886" y="4553"/>
                  <a:pt x="3859" y="4596"/>
                </a:cubicBezTo>
                <a:cubicBezTo>
                  <a:pt x="3843" y="4622"/>
                  <a:pt x="3813" y="4637"/>
                  <a:pt x="3794" y="4627"/>
                </a:cubicBezTo>
                <a:cubicBezTo>
                  <a:pt x="3768" y="4614"/>
                  <a:pt x="3760" y="4637"/>
                  <a:pt x="3760" y="4716"/>
                </a:cubicBezTo>
                <a:cubicBezTo>
                  <a:pt x="3761" y="4816"/>
                  <a:pt x="3829" y="4989"/>
                  <a:pt x="3835" y="4907"/>
                </a:cubicBezTo>
                <a:cubicBezTo>
                  <a:pt x="3837" y="4887"/>
                  <a:pt x="3840" y="4851"/>
                  <a:pt x="3842" y="4830"/>
                </a:cubicBezTo>
                <a:cubicBezTo>
                  <a:pt x="3843" y="4808"/>
                  <a:pt x="3860" y="4790"/>
                  <a:pt x="3880" y="4790"/>
                </a:cubicBezTo>
                <a:cubicBezTo>
                  <a:pt x="3906" y="4790"/>
                  <a:pt x="3917" y="4824"/>
                  <a:pt x="3917" y="4916"/>
                </a:cubicBezTo>
                <a:cubicBezTo>
                  <a:pt x="3917" y="5027"/>
                  <a:pt x="3910" y="5042"/>
                  <a:pt x="3866" y="5034"/>
                </a:cubicBezTo>
                <a:cubicBezTo>
                  <a:pt x="3837" y="5028"/>
                  <a:pt x="3808" y="5046"/>
                  <a:pt x="3800" y="5074"/>
                </a:cubicBezTo>
                <a:cubicBezTo>
                  <a:pt x="3793" y="5101"/>
                  <a:pt x="3763" y="5122"/>
                  <a:pt x="3737" y="5122"/>
                </a:cubicBezTo>
                <a:cubicBezTo>
                  <a:pt x="3688" y="5122"/>
                  <a:pt x="3676" y="5181"/>
                  <a:pt x="3687" y="5364"/>
                </a:cubicBezTo>
                <a:cubicBezTo>
                  <a:pt x="3692" y="5440"/>
                  <a:pt x="3652" y="5489"/>
                  <a:pt x="3628" y="5438"/>
                </a:cubicBezTo>
                <a:cubicBezTo>
                  <a:pt x="3620" y="5420"/>
                  <a:pt x="3605" y="5414"/>
                  <a:pt x="3593" y="5423"/>
                </a:cubicBezTo>
                <a:cubicBezTo>
                  <a:pt x="3581" y="5433"/>
                  <a:pt x="3558" y="5409"/>
                  <a:pt x="3544" y="5373"/>
                </a:cubicBezTo>
                <a:cubicBezTo>
                  <a:pt x="3529" y="5336"/>
                  <a:pt x="3511" y="5314"/>
                  <a:pt x="3504" y="5324"/>
                </a:cubicBezTo>
                <a:cubicBezTo>
                  <a:pt x="3496" y="5334"/>
                  <a:pt x="3472" y="5325"/>
                  <a:pt x="3453" y="5303"/>
                </a:cubicBezTo>
                <a:cubicBezTo>
                  <a:pt x="3433" y="5282"/>
                  <a:pt x="3389" y="5263"/>
                  <a:pt x="3355" y="5263"/>
                </a:cubicBezTo>
                <a:cubicBezTo>
                  <a:pt x="3316" y="5263"/>
                  <a:pt x="3295" y="5249"/>
                  <a:pt x="3299" y="5223"/>
                </a:cubicBezTo>
                <a:cubicBezTo>
                  <a:pt x="3304" y="5194"/>
                  <a:pt x="3292" y="5187"/>
                  <a:pt x="3256" y="5202"/>
                </a:cubicBezTo>
                <a:cubicBezTo>
                  <a:pt x="3221" y="5217"/>
                  <a:pt x="3188" y="5201"/>
                  <a:pt x="3148" y="5152"/>
                </a:cubicBezTo>
                <a:cubicBezTo>
                  <a:pt x="3085" y="5073"/>
                  <a:pt x="3073" y="5074"/>
                  <a:pt x="3065" y="5168"/>
                </a:cubicBezTo>
                <a:cubicBezTo>
                  <a:pt x="3055" y="5288"/>
                  <a:pt x="3065" y="5343"/>
                  <a:pt x="3095" y="5335"/>
                </a:cubicBezTo>
                <a:cubicBezTo>
                  <a:pt x="3134" y="5325"/>
                  <a:pt x="3151" y="5528"/>
                  <a:pt x="3116" y="5575"/>
                </a:cubicBezTo>
                <a:cubicBezTo>
                  <a:pt x="3060" y="5649"/>
                  <a:pt x="3095" y="5782"/>
                  <a:pt x="3213" y="5941"/>
                </a:cubicBezTo>
                <a:cubicBezTo>
                  <a:pt x="3256" y="5998"/>
                  <a:pt x="3274" y="6054"/>
                  <a:pt x="3269" y="6110"/>
                </a:cubicBezTo>
                <a:cubicBezTo>
                  <a:pt x="3265" y="6160"/>
                  <a:pt x="3276" y="6200"/>
                  <a:pt x="3298" y="6211"/>
                </a:cubicBezTo>
                <a:cubicBezTo>
                  <a:pt x="3320" y="6222"/>
                  <a:pt x="3330" y="6261"/>
                  <a:pt x="3325" y="6316"/>
                </a:cubicBezTo>
                <a:cubicBezTo>
                  <a:pt x="3319" y="6390"/>
                  <a:pt x="3306" y="6403"/>
                  <a:pt x="3240" y="6404"/>
                </a:cubicBezTo>
                <a:cubicBezTo>
                  <a:pt x="3198" y="6405"/>
                  <a:pt x="3157" y="6413"/>
                  <a:pt x="3150" y="6423"/>
                </a:cubicBezTo>
                <a:cubicBezTo>
                  <a:pt x="3123" y="6459"/>
                  <a:pt x="3165" y="6529"/>
                  <a:pt x="3240" y="6579"/>
                </a:cubicBezTo>
                <a:cubicBezTo>
                  <a:pt x="3305" y="6621"/>
                  <a:pt x="3317" y="6647"/>
                  <a:pt x="3317" y="6737"/>
                </a:cubicBezTo>
                <a:cubicBezTo>
                  <a:pt x="3317" y="6796"/>
                  <a:pt x="3332" y="6861"/>
                  <a:pt x="3351" y="6880"/>
                </a:cubicBezTo>
                <a:cubicBezTo>
                  <a:pt x="3375" y="6905"/>
                  <a:pt x="3377" y="6921"/>
                  <a:pt x="3357" y="6937"/>
                </a:cubicBezTo>
                <a:cubicBezTo>
                  <a:pt x="3320" y="6967"/>
                  <a:pt x="3321" y="7052"/>
                  <a:pt x="3359" y="7042"/>
                </a:cubicBezTo>
                <a:cubicBezTo>
                  <a:pt x="3376" y="7038"/>
                  <a:pt x="3388" y="7064"/>
                  <a:pt x="3387" y="7105"/>
                </a:cubicBezTo>
                <a:cubicBezTo>
                  <a:pt x="3386" y="7154"/>
                  <a:pt x="3399" y="7177"/>
                  <a:pt x="3430" y="7177"/>
                </a:cubicBezTo>
                <a:cubicBezTo>
                  <a:pt x="3455" y="7177"/>
                  <a:pt x="3480" y="7197"/>
                  <a:pt x="3488" y="7223"/>
                </a:cubicBezTo>
                <a:cubicBezTo>
                  <a:pt x="3495" y="7249"/>
                  <a:pt x="3510" y="7264"/>
                  <a:pt x="3521" y="7255"/>
                </a:cubicBezTo>
                <a:cubicBezTo>
                  <a:pt x="3556" y="7226"/>
                  <a:pt x="3574" y="7305"/>
                  <a:pt x="3544" y="7354"/>
                </a:cubicBezTo>
                <a:cubicBezTo>
                  <a:pt x="3517" y="7396"/>
                  <a:pt x="3520" y="7396"/>
                  <a:pt x="3577" y="7362"/>
                </a:cubicBezTo>
                <a:cubicBezTo>
                  <a:pt x="3658" y="7313"/>
                  <a:pt x="3714" y="7366"/>
                  <a:pt x="3665" y="7444"/>
                </a:cubicBezTo>
                <a:cubicBezTo>
                  <a:pt x="3639" y="7486"/>
                  <a:pt x="3642" y="7493"/>
                  <a:pt x="3684" y="7493"/>
                </a:cubicBezTo>
                <a:cubicBezTo>
                  <a:pt x="3711" y="7493"/>
                  <a:pt x="3744" y="7517"/>
                  <a:pt x="3757" y="7547"/>
                </a:cubicBezTo>
                <a:cubicBezTo>
                  <a:pt x="3770" y="7578"/>
                  <a:pt x="3788" y="7593"/>
                  <a:pt x="3797" y="7581"/>
                </a:cubicBezTo>
                <a:cubicBezTo>
                  <a:pt x="3806" y="7569"/>
                  <a:pt x="3834" y="7573"/>
                  <a:pt x="3858" y="7590"/>
                </a:cubicBezTo>
                <a:cubicBezTo>
                  <a:pt x="3886" y="7610"/>
                  <a:pt x="3906" y="7609"/>
                  <a:pt x="3917" y="7587"/>
                </a:cubicBezTo>
                <a:cubicBezTo>
                  <a:pt x="3937" y="7544"/>
                  <a:pt x="4000" y="7608"/>
                  <a:pt x="4000" y="7674"/>
                </a:cubicBezTo>
                <a:cubicBezTo>
                  <a:pt x="4000" y="7707"/>
                  <a:pt x="4009" y="7714"/>
                  <a:pt x="4030" y="7693"/>
                </a:cubicBezTo>
                <a:cubicBezTo>
                  <a:pt x="4046" y="7676"/>
                  <a:pt x="4097" y="7664"/>
                  <a:pt x="4143" y="7665"/>
                </a:cubicBezTo>
                <a:cubicBezTo>
                  <a:pt x="4239" y="7668"/>
                  <a:pt x="4279" y="7769"/>
                  <a:pt x="4196" y="7798"/>
                </a:cubicBezTo>
                <a:cubicBezTo>
                  <a:pt x="4170" y="7807"/>
                  <a:pt x="4138" y="7848"/>
                  <a:pt x="4124" y="7888"/>
                </a:cubicBezTo>
                <a:cubicBezTo>
                  <a:pt x="4097" y="7968"/>
                  <a:pt x="4123" y="7998"/>
                  <a:pt x="4220" y="7998"/>
                </a:cubicBezTo>
                <a:cubicBezTo>
                  <a:pt x="4246" y="7998"/>
                  <a:pt x="4299" y="8028"/>
                  <a:pt x="4336" y="8063"/>
                </a:cubicBezTo>
                <a:cubicBezTo>
                  <a:pt x="4373" y="8098"/>
                  <a:pt x="4439" y="8134"/>
                  <a:pt x="4483" y="8145"/>
                </a:cubicBezTo>
                <a:cubicBezTo>
                  <a:pt x="4527" y="8156"/>
                  <a:pt x="4573" y="8177"/>
                  <a:pt x="4587" y="8190"/>
                </a:cubicBezTo>
                <a:cubicBezTo>
                  <a:pt x="4636" y="8237"/>
                  <a:pt x="4742" y="8243"/>
                  <a:pt x="4768" y="8200"/>
                </a:cubicBezTo>
                <a:cubicBezTo>
                  <a:pt x="4807" y="8138"/>
                  <a:pt x="4837" y="8146"/>
                  <a:pt x="4861" y="8227"/>
                </a:cubicBezTo>
                <a:cubicBezTo>
                  <a:pt x="4876" y="8280"/>
                  <a:pt x="4872" y="8310"/>
                  <a:pt x="4843" y="8339"/>
                </a:cubicBezTo>
                <a:cubicBezTo>
                  <a:pt x="4809" y="8375"/>
                  <a:pt x="4808" y="8379"/>
                  <a:pt x="4845" y="8379"/>
                </a:cubicBezTo>
                <a:cubicBezTo>
                  <a:pt x="4867" y="8379"/>
                  <a:pt x="4887" y="8361"/>
                  <a:pt x="4888" y="8339"/>
                </a:cubicBezTo>
                <a:cubicBezTo>
                  <a:pt x="4890" y="8317"/>
                  <a:pt x="4893" y="8271"/>
                  <a:pt x="4894" y="8236"/>
                </a:cubicBezTo>
                <a:cubicBezTo>
                  <a:pt x="4897" y="8197"/>
                  <a:pt x="4917" y="8168"/>
                  <a:pt x="4950" y="8162"/>
                </a:cubicBezTo>
                <a:cubicBezTo>
                  <a:pt x="4992" y="8154"/>
                  <a:pt x="5012" y="8178"/>
                  <a:pt x="5040" y="8265"/>
                </a:cubicBezTo>
                <a:cubicBezTo>
                  <a:pt x="5065" y="8347"/>
                  <a:pt x="5091" y="8379"/>
                  <a:pt x="5131" y="8381"/>
                </a:cubicBezTo>
                <a:cubicBezTo>
                  <a:pt x="5161" y="8382"/>
                  <a:pt x="5225" y="8390"/>
                  <a:pt x="5273" y="8398"/>
                </a:cubicBezTo>
                <a:cubicBezTo>
                  <a:pt x="5335" y="8408"/>
                  <a:pt x="5363" y="8397"/>
                  <a:pt x="5373" y="8362"/>
                </a:cubicBezTo>
                <a:cubicBezTo>
                  <a:pt x="5393" y="8294"/>
                  <a:pt x="5493" y="8303"/>
                  <a:pt x="5544" y="8377"/>
                </a:cubicBezTo>
                <a:cubicBezTo>
                  <a:pt x="5575" y="8422"/>
                  <a:pt x="5581" y="8451"/>
                  <a:pt x="5563" y="8480"/>
                </a:cubicBezTo>
                <a:cubicBezTo>
                  <a:pt x="5516" y="8554"/>
                  <a:pt x="5586" y="8630"/>
                  <a:pt x="5710" y="8636"/>
                </a:cubicBezTo>
                <a:cubicBezTo>
                  <a:pt x="5847" y="8643"/>
                  <a:pt x="5872" y="8683"/>
                  <a:pt x="5788" y="8764"/>
                </a:cubicBezTo>
                <a:cubicBezTo>
                  <a:pt x="5718" y="8832"/>
                  <a:pt x="5699" y="8979"/>
                  <a:pt x="5761" y="8979"/>
                </a:cubicBezTo>
                <a:cubicBezTo>
                  <a:pt x="5780" y="8979"/>
                  <a:pt x="5797" y="8959"/>
                  <a:pt x="5799" y="8933"/>
                </a:cubicBezTo>
                <a:cubicBezTo>
                  <a:pt x="5804" y="8844"/>
                  <a:pt x="5808" y="8825"/>
                  <a:pt x="5826" y="8802"/>
                </a:cubicBezTo>
                <a:cubicBezTo>
                  <a:pt x="5836" y="8789"/>
                  <a:pt x="5873" y="8817"/>
                  <a:pt x="5907" y="8863"/>
                </a:cubicBezTo>
                <a:cubicBezTo>
                  <a:pt x="5961" y="8934"/>
                  <a:pt x="5964" y="8950"/>
                  <a:pt x="5931" y="8966"/>
                </a:cubicBezTo>
                <a:cubicBezTo>
                  <a:pt x="5910" y="8977"/>
                  <a:pt x="5893" y="8999"/>
                  <a:pt x="5893" y="9015"/>
                </a:cubicBezTo>
                <a:cubicBezTo>
                  <a:pt x="5893" y="9050"/>
                  <a:pt x="5952" y="9034"/>
                  <a:pt x="6056" y="8973"/>
                </a:cubicBezTo>
                <a:cubicBezTo>
                  <a:pt x="6119" y="8935"/>
                  <a:pt x="6128" y="8922"/>
                  <a:pt x="6096" y="8905"/>
                </a:cubicBezTo>
                <a:cubicBezTo>
                  <a:pt x="6073" y="8894"/>
                  <a:pt x="6061" y="8869"/>
                  <a:pt x="6065" y="8851"/>
                </a:cubicBezTo>
                <a:cubicBezTo>
                  <a:pt x="6070" y="8832"/>
                  <a:pt x="6079" y="8822"/>
                  <a:pt x="6088" y="8827"/>
                </a:cubicBezTo>
                <a:cubicBezTo>
                  <a:pt x="6096" y="8833"/>
                  <a:pt x="6126" y="8808"/>
                  <a:pt x="6155" y="8775"/>
                </a:cubicBezTo>
                <a:cubicBezTo>
                  <a:pt x="6216" y="8702"/>
                  <a:pt x="6298" y="8688"/>
                  <a:pt x="6316" y="8747"/>
                </a:cubicBezTo>
                <a:cubicBezTo>
                  <a:pt x="6322" y="8771"/>
                  <a:pt x="6348" y="8790"/>
                  <a:pt x="6373" y="8790"/>
                </a:cubicBezTo>
                <a:cubicBezTo>
                  <a:pt x="6428" y="8790"/>
                  <a:pt x="6502" y="8929"/>
                  <a:pt x="6477" y="8985"/>
                </a:cubicBezTo>
                <a:cubicBezTo>
                  <a:pt x="6463" y="9016"/>
                  <a:pt x="6467" y="9016"/>
                  <a:pt x="6497" y="8983"/>
                </a:cubicBezTo>
                <a:cubicBezTo>
                  <a:pt x="6532" y="8946"/>
                  <a:pt x="6541" y="8947"/>
                  <a:pt x="6555" y="8994"/>
                </a:cubicBezTo>
                <a:cubicBezTo>
                  <a:pt x="6569" y="9043"/>
                  <a:pt x="6572" y="9044"/>
                  <a:pt x="6592" y="8998"/>
                </a:cubicBezTo>
                <a:cubicBezTo>
                  <a:pt x="6603" y="8970"/>
                  <a:pt x="6632" y="8947"/>
                  <a:pt x="6655" y="8947"/>
                </a:cubicBezTo>
                <a:cubicBezTo>
                  <a:pt x="6678" y="8947"/>
                  <a:pt x="6709" y="8931"/>
                  <a:pt x="6724" y="8912"/>
                </a:cubicBezTo>
                <a:cubicBezTo>
                  <a:pt x="6744" y="8885"/>
                  <a:pt x="6773" y="8888"/>
                  <a:pt x="6837" y="8928"/>
                </a:cubicBezTo>
                <a:cubicBezTo>
                  <a:pt x="6884" y="8958"/>
                  <a:pt x="6918" y="8995"/>
                  <a:pt x="6911" y="9011"/>
                </a:cubicBezTo>
                <a:cubicBezTo>
                  <a:pt x="6903" y="9026"/>
                  <a:pt x="6908" y="9046"/>
                  <a:pt x="6922" y="9057"/>
                </a:cubicBezTo>
                <a:cubicBezTo>
                  <a:pt x="6935" y="9068"/>
                  <a:pt x="6946" y="9148"/>
                  <a:pt x="6946" y="9234"/>
                </a:cubicBezTo>
                <a:cubicBezTo>
                  <a:pt x="6946" y="9359"/>
                  <a:pt x="6953" y="9385"/>
                  <a:pt x="6982" y="9371"/>
                </a:cubicBezTo>
                <a:cubicBezTo>
                  <a:pt x="7003" y="9360"/>
                  <a:pt x="7017" y="9312"/>
                  <a:pt x="7017" y="9261"/>
                </a:cubicBezTo>
                <a:cubicBezTo>
                  <a:pt x="7017" y="9151"/>
                  <a:pt x="7052" y="9120"/>
                  <a:pt x="7161" y="9133"/>
                </a:cubicBezTo>
                <a:cubicBezTo>
                  <a:pt x="7276" y="9146"/>
                  <a:pt x="7313" y="9193"/>
                  <a:pt x="7297" y="9303"/>
                </a:cubicBezTo>
                <a:cubicBezTo>
                  <a:pt x="7285" y="9383"/>
                  <a:pt x="7292" y="9399"/>
                  <a:pt x="7362" y="9438"/>
                </a:cubicBezTo>
                <a:cubicBezTo>
                  <a:pt x="7406" y="9462"/>
                  <a:pt x="7465" y="9473"/>
                  <a:pt x="7493" y="9463"/>
                </a:cubicBezTo>
                <a:cubicBezTo>
                  <a:pt x="7521" y="9453"/>
                  <a:pt x="7564" y="9456"/>
                  <a:pt x="7587" y="9467"/>
                </a:cubicBezTo>
                <a:cubicBezTo>
                  <a:pt x="7627" y="9488"/>
                  <a:pt x="7626" y="9491"/>
                  <a:pt x="7585" y="9531"/>
                </a:cubicBezTo>
                <a:cubicBezTo>
                  <a:pt x="7561" y="9554"/>
                  <a:pt x="7553" y="9583"/>
                  <a:pt x="7566" y="9594"/>
                </a:cubicBezTo>
                <a:cubicBezTo>
                  <a:pt x="7579" y="9604"/>
                  <a:pt x="7610" y="9572"/>
                  <a:pt x="7636" y="9524"/>
                </a:cubicBezTo>
                <a:cubicBezTo>
                  <a:pt x="7675" y="9454"/>
                  <a:pt x="7692" y="9446"/>
                  <a:pt x="7716" y="9478"/>
                </a:cubicBezTo>
                <a:cubicBezTo>
                  <a:pt x="7733" y="9500"/>
                  <a:pt x="7769" y="9516"/>
                  <a:pt x="7796" y="9516"/>
                </a:cubicBezTo>
                <a:cubicBezTo>
                  <a:pt x="7842" y="9515"/>
                  <a:pt x="7842" y="9512"/>
                  <a:pt x="7801" y="9480"/>
                </a:cubicBezTo>
                <a:cubicBezTo>
                  <a:pt x="7759" y="9448"/>
                  <a:pt x="7759" y="9443"/>
                  <a:pt x="7810" y="9371"/>
                </a:cubicBezTo>
                <a:cubicBezTo>
                  <a:pt x="7840" y="9329"/>
                  <a:pt x="7877" y="9295"/>
                  <a:pt x="7893" y="9295"/>
                </a:cubicBezTo>
                <a:cubicBezTo>
                  <a:pt x="7909" y="9295"/>
                  <a:pt x="7936" y="9275"/>
                  <a:pt x="7952" y="9248"/>
                </a:cubicBezTo>
                <a:cubicBezTo>
                  <a:pt x="7993" y="9184"/>
                  <a:pt x="8140" y="9185"/>
                  <a:pt x="8159" y="9251"/>
                </a:cubicBezTo>
                <a:cubicBezTo>
                  <a:pt x="8173" y="9297"/>
                  <a:pt x="8176" y="9297"/>
                  <a:pt x="8196" y="9251"/>
                </a:cubicBezTo>
                <a:cubicBezTo>
                  <a:pt x="8220" y="9193"/>
                  <a:pt x="8300" y="9183"/>
                  <a:pt x="8324" y="9234"/>
                </a:cubicBezTo>
                <a:cubicBezTo>
                  <a:pt x="8332" y="9252"/>
                  <a:pt x="8327" y="9286"/>
                  <a:pt x="8313" y="9310"/>
                </a:cubicBezTo>
                <a:cubicBezTo>
                  <a:pt x="8292" y="9342"/>
                  <a:pt x="8295" y="9356"/>
                  <a:pt x="8324" y="9371"/>
                </a:cubicBezTo>
                <a:cubicBezTo>
                  <a:pt x="8345" y="9381"/>
                  <a:pt x="8357" y="9401"/>
                  <a:pt x="8351" y="9415"/>
                </a:cubicBezTo>
                <a:cubicBezTo>
                  <a:pt x="8344" y="9429"/>
                  <a:pt x="8365" y="9443"/>
                  <a:pt x="8397" y="9446"/>
                </a:cubicBezTo>
                <a:cubicBezTo>
                  <a:pt x="8432" y="9450"/>
                  <a:pt x="8453" y="9436"/>
                  <a:pt x="8450" y="9413"/>
                </a:cubicBezTo>
                <a:cubicBezTo>
                  <a:pt x="8447" y="9391"/>
                  <a:pt x="8465" y="9375"/>
                  <a:pt x="8491" y="9375"/>
                </a:cubicBezTo>
                <a:cubicBezTo>
                  <a:pt x="8519" y="9375"/>
                  <a:pt x="8537" y="9391"/>
                  <a:pt x="8533" y="9417"/>
                </a:cubicBezTo>
                <a:cubicBezTo>
                  <a:pt x="8528" y="9446"/>
                  <a:pt x="8541" y="9457"/>
                  <a:pt x="8571" y="9446"/>
                </a:cubicBezTo>
                <a:cubicBezTo>
                  <a:pt x="8639" y="9423"/>
                  <a:pt x="8711" y="9518"/>
                  <a:pt x="8726" y="9651"/>
                </a:cubicBezTo>
                <a:cubicBezTo>
                  <a:pt x="8738" y="9755"/>
                  <a:pt x="8732" y="9774"/>
                  <a:pt x="8675" y="9811"/>
                </a:cubicBezTo>
                <a:cubicBezTo>
                  <a:pt x="8632" y="9838"/>
                  <a:pt x="8613" y="9873"/>
                  <a:pt x="8617" y="9914"/>
                </a:cubicBezTo>
                <a:cubicBezTo>
                  <a:pt x="8621" y="9948"/>
                  <a:pt x="8630" y="10028"/>
                  <a:pt x="8638" y="10093"/>
                </a:cubicBezTo>
                <a:cubicBezTo>
                  <a:pt x="8657" y="10249"/>
                  <a:pt x="8635" y="10329"/>
                  <a:pt x="8587" y="10276"/>
                </a:cubicBezTo>
                <a:cubicBezTo>
                  <a:pt x="8567" y="10254"/>
                  <a:pt x="8550" y="10202"/>
                  <a:pt x="8550" y="10162"/>
                </a:cubicBezTo>
                <a:cubicBezTo>
                  <a:pt x="8550" y="10111"/>
                  <a:pt x="8535" y="10087"/>
                  <a:pt x="8498" y="10080"/>
                </a:cubicBezTo>
                <a:cubicBezTo>
                  <a:pt x="8459" y="10073"/>
                  <a:pt x="8442" y="10047"/>
                  <a:pt x="8439" y="9985"/>
                </a:cubicBezTo>
                <a:cubicBezTo>
                  <a:pt x="8436" y="9939"/>
                  <a:pt x="8417" y="9859"/>
                  <a:pt x="8397" y="9811"/>
                </a:cubicBezTo>
                <a:lnTo>
                  <a:pt x="8362" y="9722"/>
                </a:lnTo>
                <a:lnTo>
                  <a:pt x="8360" y="9804"/>
                </a:lnTo>
                <a:cubicBezTo>
                  <a:pt x="8359" y="9912"/>
                  <a:pt x="8339" y="9932"/>
                  <a:pt x="8281" y="9891"/>
                </a:cubicBezTo>
                <a:cubicBezTo>
                  <a:pt x="8237" y="9860"/>
                  <a:pt x="8235" y="9866"/>
                  <a:pt x="8246" y="9941"/>
                </a:cubicBezTo>
                <a:cubicBezTo>
                  <a:pt x="8256" y="10011"/>
                  <a:pt x="8245" y="10031"/>
                  <a:pt x="8177" y="10074"/>
                </a:cubicBezTo>
                <a:cubicBezTo>
                  <a:pt x="8133" y="10101"/>
                  <a:pt x="8102" y="10135"/>
                  <a:pt x="8108" y="10150"/>
                </a:cubicBezTo>
                <a:cubicBezTo>
                  <a:pt x="8115" y="10164"/>
                  <a:pt x="8106" y="10188"/>
                  <a:pt x="8088" y="10202"/>
                </a:cubicBezTo>
                <a:cubicBezTo>
                  <a:pt x="8069" y="10216"/>
                  <a:pt x="8050" y="10256"/>
                  <a:pt x="8045" y="10291"/>
                </a:cubicBezTo>
                <a:cubicBezTo>
                  <a:pt x="8040" y="10325"/>
                  <a:pt x="8015" y="10358"/>
                  <a:pt x="7990" y="10364"/>
                </a:cubicBezTo>
                <a:cubicBezTo>
                  <a:pt x="7937" y="10378"/>
                  <a:pt x="7766" y="10609"/>
                  <a:pt x="7735" y="10710"/>
                </a:cubicBezTo>
                <a:cubicBezTo>
                  <a:pt x="7710" y="10792"/>
                  <a:pt x="7660" y="10803"/>
                  <a:pt x="7617" y="10735"/>
                </a:cubicBezTo>
                <a:cubicBezTo>
                  <a:pt x="7601" y="10709"/>
                  <a:pt x="7595" y="10686"/>
                  <a:pt x="7604" y="10686"/>
                </a:cubicBezTo>
                <a:cubicBezTo>
                  <a:pt x="7614" y="10686"/>
                  <a:pt x="7609" y="10665"/>
                  <a:pt x="7593" y="10640"/>
                </a:cubicBezTo>
                <a:cubicBezTo>
                  <a:pt x="7577" y="10615"/>
                  <a:pt x="7572" y="10580"/>
                  <a:pt x="7580" y="10562"/>
                </a:cubicBezTo>
                <a:cubicBezTo>
                  <a:pt x="7589" y="10543"/>
                  <a:pt x="7574" y="10528"/>
                  <a:pt x="7547" y="10528"/>
                </a:cubicBezTo>
                <a:cubicBezTo>
                  <a:pt x="7521" y="10528"/>
                  <a:pt x="7494" y="10515"/>
                  <a:pt x="7486" y="10499"/>
                </a:cubicBezTo>
                <a:cubicBezTo>
                  <a:pt x="7472" y="10468"/>
                  <a:pt x="7515" y="10420"/>
                  <a:pt x="7557" y="10419"/>
                </a:cubicBezTo>
                <a:cubicBezTo>
                  <a:pt x="7570" y="10419"/>
                  <a:pt x="7580" y="10401"/>
                  <a:pt x="7580" y="10381"/>
                </a:cubicBezTo>
                <a:cubicBezTo>
                  <a:pt x="7580" y="10361"/>
                  <a:pt x="7611" y="10312"/>
                  <a:pt x="7647" y="10274"/>
                </a:cubicBezTo>
                <a:cubicBezTo>
                  <a:pt x="7700" y="10219"/>
                  <a:pt x="7714" y="10183"/>
                  <a:pt x="7708" y="10105"/>
                </a:cubicBezTo>
                <a:cubicBezTo>
                  <a:pt x="7698" y="9972"/>
                  <a:pt x="7649" y="9977"/>
                  <a:pt x="7536" y="10124"/>
                </a:cubicBezTo>
                <a:cubicBezTo>
                  <a:pt x="7485" y="10190"/>
                  <a:pt x="7434" y="10244"/>
                  <a:pt x="7423" y="10244"/>
                </a:cubicBezTo>
                <a:cubicBezTo>
                  <a:pt x="7411" y="10244"/>
                  <a:pt x="7402" y="10264"/>
                  <a:pt x="7402" y="10288"/>
                </a:cubicBezTo>
                <a:cubicBezTo>
                  <a:pt x="7402" y="10368"/>
                  <a:pt x="7281" y="10528"/>
                  <a:pt x="7222" y="10528"/>
                </a:cubicBezTo>
                <a:cubicBezTo>
                  <a:pt x="7136" y="10528"/>
                  <a:pt x="7132" y="10486"/>
                  <a:pt x="7210" y="10373"/>
                </a:cubicBezTo>
                <a:cubicBezTo>
                  <a:pt x="7250" y="10316"/>
                  <a:pt x="7285" y="10246"/>
                  <a:pt x="7289" y="10217"/>
                </a:cubicBezTo>
                <a:cubicBezTo>
                  <a:pt x="7292" y="10188"/>
                  <a:pt x="7302" y="10151"/>
                  <a:pt x="7311" y="10133"/>
                </a:cubicBezTo>
                <a:cubicBezTo>
                  <a:pt x="7319" y="10115"/>
                  <a:pt x="7294" y="10076"/>
                  <a:pt x="7255" y="10046"/>
                </a:cubicBezTo>
                <a:cubicBezTo>
                  <a:pt x="7186" y="9994"/>
                  <a:pt x="7185" y="9994"/>
                  <a:pt x="7185" y="10072"/>
                </a:cubicBezTo>
                <a:cubicBezTo>
                  <a:pt x="7185" y="10162"/>
                  <a:pt x="7095" y="10234"/>
                  <a:pt x="7025" y="10198"/>
                </a:cubicBezTo>
                <a:cubicBezTo>
                  <a:pt x="6985" y="10177"/>
                  <a:pt x="6986" y="10172"/>
                  <a:pt x="7037" y="10118"/>
                </a:cubicBezTo>
                <a:cubicBezTo>
                  <a:pt x="7066" y="10086"/>
                  <a:pt x="7089" y="10035"/>
                  <a:pt x="7089" y="10004"/>
                </a:cubicBezTo>
                <a:cubicBezTo>
                  <a:pt x="7089" y="9953"/>
                  <a:pt x="7088" y="9951"/>
                  <a:pt x="7061" y="9998"/>
                </a:cubicBezTo>
                <a:cubicBezTo>
                  <a:pt x="7044" y="10026"/>
                  <a:pt x="7003" y="10053"/>
                  <a:pt x="6970" y="10059"/>
                </a:cubicBezTo>
                <a:cubicBezTo>
                  <a:pt x="6917" y="10068"/>
                  <a:pt x="6909" y="10058"/>
                  <a:pt x="6903" y="9960"/>
                </a:cubicBezTo>
                <a:cubicBezTo>
                  <a:pt x="6898" y="9899"/>
                  <a:pt x="6885" y="9836"/>
                  <a:pt x="6872" y="9819"/>
                </a:cubicBezTo>
                <a:cubicBezTo>
                  <a:pt x="6860" y="9802"/>
                  <a:pt x="6850" y="9744"/>
                  <a:pt x="6850" y="9691"/>
                </a:cubicBezTo>
                <a:cubicBezTo>
                  <a:pt x="6850" y="9597"/>
                  <a:pt x="6815" y="9516"/>
                  <a:pt x="6773" y="9516"/>
                </a:cubicBezTo>
                <a:cubicBezTo>
                  <a:pt x="6763" y="9516"/>
                  <a:pt x="6754" y="9559"/>
                  <a:pt x="6754" y="9611"/>
                </a:cubicBezTo>
                <a:cubicBezTo>
                  <a:pt x="6754" y="9662"/>
                  <a:pt x="6744" y="9711"/>
                  <a:pt x="6730" y="9722"/>
                </a:cubicBezTo>
                <a:cubicBezTo>
                  <a:pt x="6717" y="9733"/>
                  <a:pt x="6710" y="9768"/>
                  <a:pt x="6718" y="9798"/>
                </a:cubicBezTo>
                <a:cubicBezTo>
                  <a:pt x="6725" y="9830"/>
                  <a:pt x="6713" y="9877"/>
                  <a:pt x="6686" y="9910"/>
                </a:cubicBezTo>
                <a:cubicBezTo>
                  <a:pt x="6647" y="9956"/>
                  <a:pt x="6631" y="9958"/>
                  <a:pt x="6590" y="9924"/>
                </a:cubicBezTo>
                <a:cubicBezTo>
                  <a:pt x="6554" y="9894"/>
                  <a:pt x="6528" y="9892"/>
                  <a:pt x="6486" y="9918"/>
                </a:cubicBezTo>
                <a:cubicBezTo>
                  <a:pt x="6456" y="9937"/>
                  <a:pt x="6383" y="9977"/>
                  <a:pt x="6324" y="10008"/>
                </a:cubicBezTo>
                <a:cubicBezTo>
                  <a:pt x="6264" y="10040"/>
                  <a:pt x="6199" y="10085"/>
                  <a:pt x="6178" y="10107"/>
                </a:cubicBezTo>
                <a:cubicBezTo>
                  <a:pt x="6158" y="10130"/>
                  <a:pt x="6129" y="10150"/>
                  <a:pt x="6115" y="10150"/>
                </a:cubicBezTo>
                <a:cubicBezTo>
                  <a:pt x="6075" y="10150"/>
                  <a:pt x="5941" y="10326"/>
                  <a:pt x="5941" y="10379"/>
                </a:cubicBezTo>
                <a:cubicBezTo>
                  <a:pt x="5941" y="10405"/>
                  <a:pt x="5989" y="10492"/>
                  <a:pt x="6049" y="10571"/>
                </a:cubicBezTo>
                <a:cubicBezTo>
                  <a:pt x="6145" y="10695"/>
                  <a:pt x="6156" y="10721"/>
                  <a:pt x="6132" y="10779"/>
                </a:cubicBezTo>
                <a:cubicBezTo>
                  <a:pt x="6108" y="10838"/>
                  <a:pt x="6080" y="10858"/>
                  <a:pt x="6049" y="10836"/>
                </a:cubicBezTo>
                <a:cubicBezTo>
                  <a:pt x="6043" y="10832"/>
                  <a:pt x="6023" y="10855"/>
                  <a:pt x="6005" y="10888"/>
                </a:cubicBezTo>
                <a:cubicBezTo>
                  <a:pt x="5968" y="10955"/>
                  <a:pt x="5916" y="10934"/>
                  <a:pt x="5915" y="10851"/>
                </a:cubicBezTo>
                <a:cubicBezTo>
                  <a:pt x="5914" y="10788"/>
                  <a:pt x="5850" y="10665"/>
                  <a:pt x="5826" y="10682"/>
                </a:cubicBezTo>
                <a:cubicBezTo>
                  <a:pt x="5817" y="10689"/>
                  <a:pt x="5793" y="10649"/>
                  <a:pt x="5773" y="10596"/>
                </a:cubicBezTo>
                <a:cubicBezTo>
                  <a:pt x="5747" y="10526"/>
                  <a:pt x="5724" y="10504"/>
                  <a:pt x="5694" y="10516"/>
                </a:cubicBezTo>
                <a:cubicBezTo>
                  <a:pt x="5668" y="10526"/>
                  <a:pt x="5622" y="10499"/>
                  <a:pt x="5579" y="10451"/>
                </a:cubicBezTo>
                <a:cubicBezTo>
                  <a:pt x="5538" y="10406"/>
                  <a:pt x="5484" y="10371"/>
                  <a:pt x="5458" y="10371"/>
                </a:cubicBezTo>
                <a:cubicBezTo>
                  <a:pt x="5430" y="10371"/>
                  <a:pt x="5404" y="10345"/>
                  <a:pt x="5397" y="10312"/>
                </a:cubicBezTo>
                <a:cubicBezTo>
                  <a:pt x="5390" y="10279"/>
                  <a:pt x="5359" y="10236"/>
                  <a:pt x="5327" y="10217"/>
                </a:cubicBezTo>
                <a:cubicBezTo>
                  <a:pt x="5255" y="10174"/>
                  <a:pt x="5254" y="10137"/>
                  <a:pt x="5324" y="10063"/>
                </a:cubicBezTo>
                <a:cubicBezTo>
                  <a:pt x="5394" y="9989"/>
                  <a:pt x="5404" y="9874"/>
                  <a:pt x="5340" y="9880"/>
                </a:cubicBezTo>
                <a:cubicBezTo>
                  <a:pt x="5314" y="9883"/>
                  <a:pt x="5280" y="9902"/>
                  <a:pt x="5265" y="9922"/>
                </a:cubicBezTo>
                <a:cubicBezTo>
                  <a:pt x="5249" y="9943"/>
                  <a:pt x="5197" y="9960"/>
                  <a:pt x="5148" y="9960"/>
                </a:cubicBezTo>
                <a:cubicBezTo>
                  <a:pt x="5099" y="9960"/>
                  <a:pt x="5047" y="9980"/>
                  <a:pt x="5030" y="10006"/>
                </a:cubicBezTo>
                <a:cubicBezTo>
                  <a:pt x="4996" y="10061"/>
                  <a:pt x="4836" y="10070"/>
                  <a:pt x="4797" y="10019"/>
                </a:cubicBezTo>
                <a:cubicBezTo>
                  <a:pt x="4779" y="9996"/>
                  <a:pt x="4758" y="9995"/>
                  <a:pt x="4727" y="10017"/>
                </a:cubicBezTo>
                <a:cubicBezTo>
                  <a:pt x="4702" y="10034"/>
                  <a:pt x="4665" y="10057"/>
                  <a:pt x="4644" y="10065"/>
                </a:cubicBezTo>
                <a:cubicBezTo>
                  <a:pt x="4597" y="10084"/>
                  <a:pt x="4569" y="10245"/>
                  <a:pt x="4604" y="10301"/>
                </a:cubicBezTo>
                <a:cubicBezTo>
                  <a:pt x="4619" y="10324"/>
                  <a:pt x="4670" y="10337"/>
                  <a:pt x="4722" y="10333"/>
                </a:cubicBezTo>
                <a:cubicBezTo>
                  <a:pt x="4817" y="10325"/>
                  <a:pt x="4880" y="10371"/>
                  <a:pt x="4853" y="10427"/>
                </a:cubicBezTo>
                <a:cubicBezTo>
                  <a:pt x="4845" y="10445"/>
                  <a:pt x="4782" y="10459"/>
                  <a:pt x="4713" y="10459"/>
                </a:cubicBezTo>
                <a:cubicBezTo>
                  <a:pt x="4548" y="10458"/>
                  <a:pt x="4528" y="10466"/>
                  <a:pt x="4464" y="10560"/>
                </a:cubicBezTo>
                <a:cubicBezTo>
                  <a:pt x="4420" y="10625"/>
                  <a:pt x="4402" y="10633"/>
                  <a:pt x="4367" y="10604"/>
                </a:cubicBezTo>
                <a:cubicBezTo>
                  <a:pt x="4330" y="10575"/>
                  <a:pt x="4303" y="10594"/>
                  <a:pt x="4194" y="10722"/>
                </a:cubicBezTo>
                <a:cubicBezTo>
                  <a:pt x="4123" y="10806"/>
                  <a:pt x="4056" y="10866"/>
                  <a:pt x="4044" y="10857"/>
                </a:cubicBezTo>
                <a:cubicBezTo>
                  <a:pt x="4007" y="10827"/>
                  <a:pt x="4028" y="10528"/>
                  <a:pt x="4070" y="10495"/>
                </a:cubicBezTo>
                <a:cubicBezTo>
                  <a:pt x="4132" y="10445"/>
                  <a:pt x="4034" y="10371"/>
                  <a:pt x="3907" y="10371"/>
                </a:cubicBezTo>
                <a:cubicBezTo>
                  <a:pt x="3791" y="10371"/>
                  <a:pt x="3713" y="10304"/>
                  <a:pt x="3713" y="10206"/>
                </a:cubicBezTo>
                <a:cubicBezTo>
                  <a:pt x="3713" y="10174"/>
                  <a:pt x="3695" y="10146"/>
                  <a:pt x="3671" y="10143"/>
                </a:cubicBezTo>
                <a:cubicBezTo>
                  <a:pt x="3648" y="10141"/>
                  <a:pt x="3617" y="10137"/>
                  <a:pt x="3603" y="10135"/>
                </a:cubicBezTo>
                <a:cubicBezTo>
                  <a:pt x="3588" y="10133"/>
                  <a:pt x="3560" y="10117"/>
                  <a:pt x="3542" y="10097"/>
                </a:cubicBezTo>
                <a:cubicBezTo>
                  <a:pt x="3524" y="10077"/>
                  <a:pt x="3487" y="10055"/>
                  <a:pt x="3461" y="10048"/>
                </a:cubicBezTo>
                <a:cubicBezTo>
                  <a:pt x="3409" y="10036"/>
                  <a:pt x="3397" y="9968"/>
                  <a:pt x="3433" y="9903"/>
                </a:cubicBezTo>
                <a:cubicBezTo>
                  <a:pt x="3450" y="9874"/>
                  <a:pt x="3464" y="9873"/>
                  <a:pt x="3488" y="9899"/>
                </a:cubicBezTo>
                <a:cubicBezTo>
                  <a:pt x="3505" y="9918"/>
                  <a:pt x="3530" y="9923"/>
                  <a:pt x="3544" y="9912"/>
                </a:cubicBezTo>
                <a:cubicBezTo>
                  <a:pt x="3582" y="9880"/>
                  <a:pt x="3573" y="9839"/>
                  <a:pt x="3529" y="9844"/>
                </a:cubicBezTo>
                <a:cubicBezTo>
                  <a:pt x="3501" y="9847"/>
                  <a:pt x="3480" y="9800"/>
                  <a:pt x="3454" y="9682"/>
                </a:cubicBezTo>
                <a:cubicBezTo>
                  <a:pt x="3413" y="9487"/>
                  <a:pt x="3344" y="9451"/>
                  <a:pt x="3317" y="9611"/>
                </a:cubicBezTo>
                <a:cubicBezTo>
                  <a:pt x="3296" y="9739"/>
                  <a:pt x="3263" y="9758"/>
                  <a:pt x="3229" y="9661"/>
                </a:cubicBezTo>
                <a:cubicBezTo>
                  <a:pt x="3210" y="9604"/>
                  <a:pt x="3194" y="9589"/>
                  <a:pt x="3173" y="9611"/>
                </a:cubicBezTo>
                <a:cubicBezTo>
                  <a:pt x="3138" y="9649"/>
                  <a:pt x="3113" y="9621"/>
                  <a:pt x="3113" y="9541"/>
                </a:cubicBezTo>
                <a:cubicBezTo>
                  <a:pt x="3113" y="9491"/>
                  <a:pt x="3098" y="9483"/>
                  <a:pt x="3030" y="9491"/>
                </a:cubicBezTo>
                <a:cubicBezTo>
                  <a:pt x="2970" y="9497"/>
                  <a:pt x="2937" y="9482"/>
                  <a:pt x="2914" y="9440"/>
                </a:cubicBezTo>
                <a:cubicBezTo>
                  <a:pt x="2895" y="9407"/>
                  <a:pt x="2869" y="9390"/>
                  <a:pt x="2854" y="9402"/>
                </a:cubicBezTo>
                <a:cubicBezTo>
                  <a:pt x="2840" y="9414"/>
                  <a:pt x="2817" y="9397"/>
                  <a:pt x="2803" y="9364"/>
                </a:cubicBezTo>
                <a:cubicBezTo>
                  <a:pt x="2786" y="9321"/>
                  <a:pt x="2760" y="9306"/>
                  <a:pt x="2709" y="9314"/>
                </a:cubicBezTo>
                <a:cubicBezTo>
                  <a:pt x="2655" y="9322"/>
                  <a:pt x="2624" y="9304"/>
                  <a:pt x="2579" y="9234"/>
                </a:cubicBezTo>
                <a:cubicBezTo>
                  <a:pt x="2546" y="9183"/>
                  <a:pt x="2512" y="9154"/>
                  <a:pt x="2500" y="9168"/>
                </a:cubicBezTo>
                <a:cubicBezTo>
                  <a:pt x="2466" y="9211"/>
                  <a:pt x="2371" y="9144"/>
                  <a:pt x="2371" y="9078"/>
                </a:cubicBezTo>
                <a:cubicBezTo>
                  <a:pt x="2371" y="9044"/>
                  <a:pt x="2353" y="9009"/>
                  <a:pt x="2331" y="8998"/>
                </a:cubicBezTo>
                <a:cubicBezTo>
                  <a:pt x="2295" y="8980"/>
                  <a:pt x="2296" y="8974"/>
                  <a:pt x="2333" y="8920"/>
                </a:cubicBezTo>
                <a:cubicBezTo>
                  <a:pt x="2368" y="8868"/>
                  <a:pt x="2368" y="8856"/>
                  <a:pt x="2336" y="8821"/>
                </a:cubicBezTo>
                <a:cubicBezTo>
                  <a:pt x="2286" y="8766"/>
                  <a:pt x="2312" y="8726"/>
                  <a:pt x="2397" y="8726"/>
                </a:cubicBezTo>
                <a:cubicBezTo>
                  <a:pt x="2435" y="8726"/>
                  <a:pt x="2467" y="8711"/>
                  <a:pt x="2467" y="8693"/>
                </a:cubicBezTo>
                <a:cubicBezTo>
                  <a:pt x="2467" y="8672"/>
                  <a:pt x="2423" y="8662"/>
                  <a:pt x="2355" y="8667"/>
                </a:cubicBezTo>
                <a:cubicBezTo>
                  <a:pt x="2260" y="8675"/>
                  <a:pt x="2241" y="8666"/>
                  <a:pt x="2224" y="8608"/>
                </a:cubicBezTo>
                <a:cubicBezTo>
                  <a:pt x="2214" y="8571"/>
                  <a:pt x="2173" y="8510"/>
                  <a:pt x="2134" y="8472"/>
                </a:cubicBezTo>
                <a:cubicBezTo>
                  <a:pt x="2075" y="8414"/>
                  <a:pt x="2066" y="8389"/>
                  <a:pt x="2086" y="8341"/>
                </a:cubicBezTo>
                <a:cubicBezTo>
                  <a:pt x="2099" y="8309"/>
                  <a:pt x="2103" y="8269"/>
                  <a:pt x="2095" y="8253"/>
                </a:cubicBezTo>
                <a:cubicBezTo>
                  <a:pt x="2088" y="8236"/>
                  <a:pt x="2110" y="8200"/>
                  <a:pt x="2143" y="8171"/>
                </a:cubicBezTo>
                <a:cubicBezTo>
                  <a:pt x="2189" y="8131"/>
                  <a:pt x="2198" y="8107"/>
                  <a:pt x="2178" y="8076"/>
                </a:cubicBezTo>
                <a:cubicBezTo>
                  <a:pt x="2159" y="8046"/>
                  <a:pt x="2163" y="8027"/>
                  <a:pt x="2194" y="8004"/>
                </a:cubicBezTo>
                <a:cubicBezTo>
                  <a:pt x="2230" y="7978"/>
                  <a:pt x="2232" y="7966"/>
                  <a:pt x="2205" y="7924"/>
                </a:cubicBezTo>
                <a:cubicBezTo>
                  <a:pt x="2170" y="7868"/>
                  <a:pt x="2128" y="7884"/>
                  <a:pt x="2146" y="7947"/>
                </a:cubicBezTo>
                <a:cubicBezTo>
                  <a:pt x="2167" y="8019"/>
                  <a:pt x="2098" y="8067"/>
                  <a:pt x="2046" y="8017"/>
                </a:cubicBezTo>
                <a:cubicBezTo>
                  <a:pt x="2009" y="7982"/>
                  <a:pt x="2008" y="7966"/>
                  <a:pt x="2031" y="7928"/>
                </a:cubicBezTo>
                <a:cubicBezTo>
                  <a:pt x="2048" y="7903"/>
                  <a:pt x="2057" y="7848"/>
                  <a:pt x="2054" y="7806"/>
                </a:cubicBezTo>
                <a:cubicBezTo>
                  <a:pt x="2050" y="7759"/>
                  <a:pt x="2058" y="7734"/>
                  <a:pt x="2078" y="7739"/>
                </a:cubicBezTo>
                <a:cubicBezTo>
                  <a:pt x="2102" y="7745"/>
                  <a:pt x="2102" y="7732"/>
                  <a:pt x="2076" y="7676"/>
                </a:cubicBezTo>
                <a:cubicBezTo>
                  <a:pt x="2047" y="7614"/>
                  <a:pt x="2045" y="7538"/>
                  <a:pt x="2063" y="7335"/>
                </a:cubicBezTo>
                <a:cubicBezTo>
                  <a:pt x="2066" y="7309"/>
                  <a:pt x="2065" y="7251"/>
                  <a:pt x="2063" y="7208"/>
                </a:cubicBezTo>
                <a:lnTo>
                  <a:pt x="2060" y="7131"/>
                </a:lnTo>
                <a:lnTo>
                  <a:pt x="2022" y="7202"/>
                </a:lnTo>
                <a:cubicBezTo>
                  <a:pt x="1975" y="7290"/>
                  <a:pt x="1941" y="7265"/>
                  <a:pt x="1941" y="7145"/>
                </a:cubicBezTo>
                <a:cubicBezTo>
                  <a:pt x="1941" y="7095"/>
                  <a:pt x="1929" y="7045"/>
                  <a:pt x="1915" y="7034"/>
                </a:cubicBezTo>
                <a:cubicBezTo>
                  <a:pt x="1901" y="7023"/>
                  <a:pt x="1896" y="6987"/>
                  <a:pt x="1904" y="6956"/>
                </a:cubicBezTo>
                <a:cubicBezTo>
                  <a:pt x="1913" y="6920"/>
                  <a:pt x="1903" y="6893"/>
                  <a:pt x="1877" y="6880"/>
                </a:cubicBezTo>
                <a:cubicBezTo>
                  <a:pt x="1824" y="6853"/>
                  <a:pt x="1802" y="6886"/>
                  <a:pt x="1792" y="7006"/>
                </a:cubicBezTo>
                <a:cubicBezTo>
                  <a:pt x="1788" y="7060"/>
                  <a:pt x="1764" y="7128"/>
                  <a:pt x="1741" y="7158"/>
                </a:cubicBezTo>
                <a:cubicBezTo>
                  <a:pt x="1689" y="7227"/>
                  <a:pt x="1690" y="7246"/>
                  <a:pt x="1748" y="7343"/>
                </a:cubicBezTo>
                <a:cubicBezTo>
                  <a:pt x="1801" y="7433"/>
                  <a:pt x="1791" y="7461"/>
                  <a:pt x="1703" y="7463"/>
                </a:cubicBezTo>
                <a:cubicBezTo>
                  <a:pt x="1645" y="7464"/>
                  <a:pt x="1646" y="7467"/>
                  <a:pt x="1724" y="7512"/>
                </a:cubicBezTo>
                <a:cubicBezTo>
                  <a:pt x="1798" y="7555"/>
                  <a:pt x="1804" y="7565"/>
                  <a:pt x="1768" y="7600"/>
                </a:cubicBezTo>
                <a:cubicBezTo>
                  <a:pt x="1746" y="7622"/>
                  <a:pt x="1724" y="7681"/>
                  <a:pt x="1719" y="7733"/>
                </a:cubicBezTo>
                <a:cubicBezTo>
                  <a:pt x="1695" y="7955"/>
                  <a:pt x="1615" y="8075"/>
                  <a:pt x="1555" y="7979"/>
                </a:cubicBezTo>
                <a:cubicBezTo>
                  <a:pt x="1528" y="7937"/>
                  <a:pt x="1522" y="7937"/>
                  <a:pt x="1504" y="7981"/>
                </a:cubicBezTo>
                <a:cubicBezTo>
                  <a:pt x="1492" y="8008"/>
                  <a:pt x="1469" y="8032"/>
                  <a:pt x="1452" y="8032"/>
                </a:cubicBezTo>
                <a:cubicBezTo>
                  <a:pt x="1436" y="8032"/>
                  <a:pt x="1393" y="8071"/>
                  <a:pt x="1357" y="8120"/>
                </a:cubicBezTo>
                <a:cubicBezTo>
                  <a:pt x="1297" y="8202"/>
                  <a:pt x="1294" y="8214"/>
                  <a:pt x="1330" y="8253"/>
                </a:cubicBezTo>
                <a:cubicBezTo>
                  <a:pt x="1366" y="8292"/>
                  <a:pt x="1366" y="8299"/>
                  <a:pt x="1326" y="8337"/>
                </a:cubicBezTo>
                <a:cubicBezTo>
                  <a:pt x="1303" y="8360"/>
                  <a:pt x="1294" y="8379"/>
                  <a:pt x="1307" y="8379"/>
                </a:cubicBezTo>
                <a:cubicBezTo>
                  <a:pt x="1320" y="8379"/>
                  <a:pt x="1344" y="8362"/>
                  <a:pt x="1358" y="8343"/>
                </a:cubicBezTo>
                <a:cubicBezTo>
                  <a:pt x="1373" y="8324"/>
                  <a:pt x="1403" y="8314"/>
                  <a:pt x="1427" y="8320"/>
                </a:cubicBezTo>
                <a:cubicBezTo>
                  <a:pt x="1461" y="8329"/>
                  <a:pt x="1472" y="8365"/>
                  <a:pt x="1476" y="8480"/>
                </a:cubicBezTo>
                <a:cubicBezTo>
                  <a:pt x="1483" y="8638"/>
                  <a:pt x="1457" y="8692"/>
                  <a:pt x="1401" y="8632"/>
                </a:cubicBezTo>
                <a:cubicBezTo>
                  <a:pt x="1383" y="8611"/>
                  <a:pt x="1349" y="8600"/>
                  <a:pt x="1325" y="8608"/>
                </a:cubicBezTo>
                <a:cubicBezTo>
                  <a:pt x="1290" y="8620"/>
                  <a:pt x="1291" y="8624"/>
                  <a:pt x="1333" y="8627"/>
                </a:cubicBezTo>
                <a:cubicBezTo>
                  <a:pt x="1402" y="8632"/>
                  <a:pt x="1425" y="8685"/>
                  <a:pt x="1385" y="8752"/>
                </a:cubicBezTo>
                <a:cubicBezTo>
                  <a:pt x="1358" y="8798"/>
                  <a:pt x="1358" y="8800"/>
                  <a:pt x="1389" y="8768"/>
                </a:cubicBezTo>
                <a:cubicBezTo>
                  <a:pt x="1430" y="8727"/>
                  <a:pt x="1551" y="8722"/>
                  <a:pt x="1569" y="8760"/>
                </a:cubicBezTo>
                <a:cubicBezTo>
                  <a:pt x="1575" y="8774"/>
                  <a:pt x="1571" y="8793"/>
                  <a:pt x="1558" y="8804"/>
                </a:cubicBezTo>
                <a:cubicBezTo>
                  <a:pt x="1544" y="8815"/>
                  <a:pt x="1566" y="8867"/>
                  <a:pt x="1610" y="8920"/>
                </a:cubicBezTo>
                <a:lnTo>
                  <a:pt x="1689" y="9015"/>
                </a:lnTo>
                <a:lnTo>
                  <a:pt x="1634" y="9074"/>
                </a:lnTo>
                <a:cubicBezTo>
                  <a:pt x="1602" y="9109"/>
                  <a:pt x="1589" y="9142"/>
                  <a:pt x="1604" y="9154"/>
                </a:cubicBezTo>
                <a:cubicBezTo>
                  <a:pt x="1618" y="9165"/>
                  <a:pt x="1621" y="9190"/>
                  <a:pt x="1612" y="9211"/>
                </a:cubicBezTo>
                <a:cubicBezTo>
                  <a:pt x="1567" y="9307"/>
                  <a:pt x="1588" y="9366"/>
                  <a:pt x="1665" y="9358"/>
                </a:cubicBezTo>
                <a:cubicBezTo>
                  <a:pt x="1691" y="9355"/>
                  <a:pt x="1805" y="9490"/>
                  <a:pt x="1810" y="9531"/>
                </a:cubicBezTo>
                <a:cubicBezTo>
                  <a:pt x="1812" y="9554"/>
                  <a:pt x="1822" y="9601"/>
                  <a:pt x="1830" y="9636"/>
                </a:cubicBezTo>
                <a:cubicBezTo>
                  <a:pt x="1841" y="9681"/>
                  <a:pt x="1829" y="9717"/>
                  <a:pt x="1787" y="9760"/>
                </a:cubicBezTo>
                <a:cubicBezTo>
                  <a:pt x="1735" y="9815"/>
                  <a:pt x="1733" y="9824"/>
                  <a:pt x="1768" y="9857"/>
                </a:cubicBezTo>
                <a:cubicBezTo>
                  <a:pt x="1805" y="9890"/>
                  <a:pt x="1806" y="9898"/>
                  <a:pt x="1767" y="9939"/>
                </a:cubicBezTo>
                <a:cubicBezTo>
                  <a:pt x="1729" y="9978"/>
                  <a:pt x="1729" y="9986"/>
                  <a:pt x="1760" y="10021"/>
                </a:cubicBezTo>
                <a:cubicBezTo>
                  <a:pt x="1812" y="10078"/>
                  <a:pt x="1784" y="10111"/>
                  <a:pt x="1687" y="10107"/>
                </a:cubicBezTo>
                <a:cubicBezTo>
                  <a:pt x="1622" y="10105"/>
                  <a:pt x="1585" y="10128"/>
                  <a:pt x="1529" y="10202"/>
                </a:cubicBezTo>
                <a:cubicBezTo>
                  <a:pt x="1475" y="10273"/>
                  <a:pt x="1464" y="10306"/>
                  <a:pt x="1486" y="10324"/>
                </a:cubicBezTo>
                <a:cubicBezTo>
                  <a:pt x="1505" y="10340"/>
                  <a:pt x="1510" y="10335"/>
                  <a:pt x="1500" y="10314"/>
                </a:cubicBezTo>
                <a:cubicBezTo>
                  <a:pt x="1471" y="10252"/>
                  <a:pt x="1534" y="10236"/>
                  <a:pt x="1582" y="10293"/>
                </a:cubicBezTo>
                <a:cubicBezTo>
                  <a:pt x="1625" y="10344"/>
                  <a:pt x="1631" y="10345"/>
                  <a:pt x="1658" y="10297"/>
                </a:cubicBezTo>
                <a:cubicBezTo>
                  <a:pt x="1685" y="10250"/>
                  <a:pt x="1694" y="10252"/>
                  <a:pt x="1743" y="10320"/>
                </a:cubicBezTo>
                <a:cubicBezTo>
                  <a:pt x="1790" y="10386"/>
                  <a:pt x="1792" y="10399"/>
                  <a:pt x="1760" y="10434"/>
                </a:cubicBezTo>
                <a:cubicBezTo>
                  <a:pt x="1731" y="10465"/>
                  <a:pt x="1730" y="10483"/>
                  <a:pt x="1754" y="10520"/>
                </a:cubicBezTo>
                <a:cubicBezTo>
                  <a:pt x="1778" y="10559"/>
                  <a:pt x="1771" y="10579"/>
                  <a:pt x="1717" y="10640"/>
                </a:cubicBezTo>
                <a:cubicBezTo>
                  <a:pt x="1681" y="10681"/>
                  <a:pt x="1652" y="10736"/>
                  <a:pt x="1652" y="10762"/>
                </a:cubicBezTo>
                <a:cubicBezTo>
                  <a:pt x="1652" y="10788"/>
                  <a:pt x="1641" y="10819"/>
                  <a:pt x="1628" y="10830"/>
                </a:cubicBezTo>
                <a:cubicBezTo>
                  <a:pt x="1585" y="10864"/>
                  <a:pt x="1603" y="10899"/>
                  <a:pt x="1687" y="10952"/>
                </a:cubicBezTo>
                <a:cubicBezTo>
                  <a:pt x="1744" y="10988"/>
                  <a:pt x="1773" y="11031"/>
                  <a:pt x="1784" y="11097"/>
                </a:cubicBezTo>
                <a:cubicBezTo>
                  <a:pt x="1793" y="11149"/>
                  <a:pt x="1797" y="11198"/>
                  <a:pt x="1792" y="11206"/>
                </a:cubicBezTo>
                <a:cubicBezTo>
                  <a:pt x="1788" y="11215"/>
                  <a:pt x="1803" y="11239"/>
                  <a:pt x="1826" y="11261"/>
                </a:cubicBezTo>
                <a:cubicBezTo>
                  <a:pt x="1863" y="11298"/>
                  <a:pt x="1863" y="11313"/>
                  <a:pt x="1832" y="11398"/>
                </a:cubicBezTo>
                <a:cubicBezTo>
                  <a:pt x="1813" y="11450"/>
                  <a:pt x="1786" y="11531"/>
                  <a:pt x="1773" y="11579"/>
                </a:cubicBezTo>
                <a:cubicBezTo>
                  <a:pt x="1760" y="11627"/>
                  <a:pt x="1733" y="11667"/>
                  <a:pt x="1712" y="11667"/>
                </a:cubicBezTo>
                <a:cubicBezTo>
                  <a:pt x="1692" y="11667"/>
                  <a:pt x="1676" y="11693"/>
                  <a:pt x="1676" y="11726"/>
                </a:cubicBezTo>
                <a:cubicBezTo>
                  <a:pt x="1676" y="11760"/>
                  <a:pt x="1642" y="11816"/>
                  <a:pt x="1599" y="11853"/>
                </a:cubicBezTo>
                <a:cubicBezTo>
                  <a:pt x="1556" y="11889"/>
                  <a:pt x="1531" y="11918"/>
                  <a:pt x="1543" y="11918"/>
                </a:cubicBezTo>
                <a:cubicBezTo>
                  <a:pt x="1556" y="11918"/>
                  <a:pt x="1524" y="11975"/>
                  <a:pt x="1473" y="12044"/>
                </a:cubicBezTo>
                <a:cubicBezTo>
                  <a:pt x="1395" y="12149"/>
                  <a:pt x="1374" y="12165"/>
                  <a:pt x="1342" y="12133"/>
                </a:cubicBezTo>
                <a:cubicBezTo>
                  <a:pt x="1309" y="12099"/>
                  <a:pt x="1309" y="12100"/>
                  <a:pt x="1338" y="12147"/>
                </a:cubicBezTo>
                <a:cubicBezTo>
                  <a:pt x="1365" y="12194"/>
                  <a:pt x="1362" y="12218"/>
                  <a:pt x="1315" y="12318"/>
                </a:cubicBezTo>
                <a:lnTo>
                  <a:pt x="1261" y="12434"/>
                </a:lnTo>
                <a:lnTo>
                  <a:pt x="1216" y="12362"/>
                </a:lnTo>
                <a:cubicBezTo>
                  <a:pt x="1182" y="12306"/>
                  <a:pt x="1173" y="12303"/>
                  <a:pt x="1173" y="12343"/>
                </a:cubicBezTo>
                <a:cubicBezTo>
                  <a:pt x="1173" y="12372"/>
                  <a:pt x="1149" y="12409"/>
                  <a:pt x="1119" y="12427"/>
                </a:cubicBezTo>
                <a:cubicBezTo>
                  <a:pt x="1065" y="12461"/>
                  <a:pt x="934" y="12685"/>
                  <a:pt x="934" y="12743"/>
                </a:cubicBezTo>
                <a:cubicBezTo>
                  <a:pt x="934" y="12761"/>
                  <a:pt x="946" y="12799"/>
                  <a:pt x="961" y="12832"/>
                </a:cubicBezTo>
                <a:cubicBezTo>
                  <a:pt x="997" y="12908"/>
                  <a:pt x="970" y="13006"/>
                  <a:pt x="920" y="12981"/>
                </a:cubicBezTo>
                <a:cubicBezTo>
                  <a:pt x="890" y="12966"/>
                  <a:pt x="883" y="12983"/>
                  <a:pt x="889" y="13065"/>
                </a:cubicBezTo>
                <a:cubicBezTo>
                  <a:pt x="895" y="13147"/>
                  <a:pt x="889" y="13168"/>
                  <a:pt x="856" y="13164"/>
                </a:cubicBezTo>
                <a:cubicBezTo>
                  <a:pt x="827" y="13161"/>
                  <a:pt x="814" y="13183"/>
                  <a:pt x="814" y="13234"/>
                </a:cubicBezTo>
                <a:cubicBezTo>
                  <a:pt x="814" y="13274"/>
                  <a:pt x="802" y="13315"/>
                  <a:pt x="789" y="13326"/>
                </a:cubicBezTo>
                <a:cubicBezTo>
                  <a:pt x="776" y="13337"/>
                  <a:pt x="772" y="13359"/>
                  <a:pt x="779" y="13375"/>
                </a:cubicBezTo>
                <a:cubicBezTo>
                  <a:pt x="787" y="13391"/>
                  <a:pt x="754" y="13456"/>
                  <a:pt x="708" y="13520"/>
                </a:cubicBezTo>
                <a:cubicBezTo>
                  <a:pt x="661" y="13584"/>
                  <a:pt x="623" y="13669"/>
                  <a:pt x="623" y="13707"/>
                </a:cubicBezTo>
                <a:cubicBezTo>
                  <a:pt x="623" y="13746"/>
                  <a:pt x="606" y="13828"/>
                  <a:pt x="586" y="13891"/>
                </a:cubicBezTo>
                <a:cubicBezTo>
                  <a:pt x="567" y="13953"/>
                  <a:pt x="551" y="14053"/>
                  <a:pt x="551" y="14114"/>
                </a:cubicBezTo>
                <a:cubicBezTo>
                  <a:pt x="551" y="14190"/>
                  <a:pt x="536" y="14235"/>
                  <a:pt x="505" y="14257"/>
                </a:cubicBezTo>
                <a:cubicBezTo>
                  <a:pt x="448" y="14297"/>
                  <a:pt x="426" y="14407"/>
                  <a:pt x="470" y="14430"/>
                </a:cubicBezTo>
                <a:cubicBezTo>
                  <a:pt x="491" y="14440"/>
                  <a:pt x="503" y="14495"/>
                  <a:pt x="503" y="14577"/>
                </a:cubicBezTo>
                <a:cubicBezTo>
                  <a:pt x="503" y="14680"/>
                  <a:pt x="492" y="14712"/>
                  <a:pt x="456" y="14724"/>
                </a:cubicBezTo>
                <a:cubicBezTo>
                  <a:pt x="430" y="14733"/>
                  <a:pt x="392" y="14775"/>
                  <a:pt x="371" y="14817"/>
                </a:cubicBezTo>
                <a:cubicBezTo>
                  <a:pt x="327" y="14907"/>
                  <a:pt x="287" y="14889"/>
                  <a:pt x="287" y="14779"/>
                </a:cubicBezTo>
                <a:cubicBezTo>
                  <a:pt x="287" y="14723"/>
                  <a:pt x="273" y="14701"/>
                  <a:pt x="239" y="14701"/>
                </a:cubicBezTo>
                <a:cubicBezTo>
                  <a:pt x="196" y="14701"/>
                  <a:pt x="191" y="14722"/>
                  <a:pt x="191" y="14889"/>
                </a:cubicBezTo>
                <a:cubicBezTo>
                  <a:pt x="191" y="14992"/>
                  <a:pt x="202" y="15088"/>
                  <a:pt x="216" y="15099"/>
                </a:cubicBezTo>
                <a:cubicBezTo>
                  <a:pt x="248" y="15125"/>
                  <a:pt x="334" y="15025"/>
                  <a:pt x="361" y="14929"/>
                </a:cubicBezTo>
                <a:cubicBezTo>
                  <a:pt x="391" y="14827"/>
                  <a:pt x="422" y="14865"/>
                  <a:pt x="438" y="15023"/>
                </a:cubicBezTo>
                <a:cubicBezTo>
                  <a:pt x="453" y="15167"/>
                  <a:pt x="425" y="15247"/>
                  <a:pt x="369" y="15219"/>
                </a:cubicBezTo>
                <a:cubicBezTo>
                  <a:pt x="328" y="15198"/>
                  <a:pt x="321" y="15319"/>
                  <a:pt x="361" y="15352"/>
                </a:cubicBezTo>
                <a:cubicBezTo>
                  <a:pt x="377" y="15364"/>
                  <a:pt x="383" y="15417"/>
                  <a:pt x="376" y="15478"/>
                </a:cubicBezTo>
                <a:cubicBezTo>
                  <a:pt x="364" y="15573"/>
                  <a:pt x="369" y="15585"/>
                  <a:pt x="427" y="15594"/>
                </a:cubicBezTo>
                <a:cubicBezTo>
                  <a:pt x="483" y="15602"/>
                  <a:pt x="491" y="15618"/>
                  <a:pt x="497" y="15731"/>
                </a:cubicBezTo>
                <a:cubicBezTo>
                  <a:pt x="503" y="15831"/>
                  <a:pt x="493" y="15877"/>
                  <a:pt x="448" y="15941"/>
                </a:cubicBezTo>
                <a:cubicBezTo>
                  <a:pt x="406" y="16000"/>
                  <a:pt x="396" y="16035"/>
                  <a:pt x="414" y="16059"/>
                </a:cubicBezTo>
                <a:cubicBezTo>
                  <a:pt x="453" y="16110"/>
                  <a:pt x="486" y="16099"/>
                  <a:pt x="470" y="16042"/>
                </a:cubicBezTo>
                <a:cubicBezTo>
                  <a:pt x="452" y="15982"/>
                  <a:pt x="500" y="15855"/>
                  <a:pt x="526" y="15893"/>
                </a:cubicBezTo>
                <a:cubicBezTo>
                  <a:pt x="536" y="15908"/>
                  <a:pt x="558" y="16011"/>
                  <a:pt x="575" y="16124"/>
                </a:cubicBezTo>
                <a:cubicBezTo>
                  <a:pt x="604" y="16317"/>
                  <a:pt x="663" y="16463"/>
                  <a:pt x="771" y="16606"/>
                </a:cubicBezTo>
                <a:cubicBezTo>
                  <a:pt x="795" y="16637"/>
                  <a:pt x="814" y="16696"/>
                  <a:pt x="814" y="16739"/>
                </a:cubicBezTo>
                <a:cubicBezTo>
                  <a:pt x="814" y="16793"/>
                  <a:pt x="825" y="16812"/>
                  <a:pt x="848" y="16800"/>
                </a:cubicBezTo>
                <a:cubicBezTo>
                  <a:pt x="895" y="16776"/>
                  <a:pt x="961" y="16911"/>
                  <a:pt x="934" y="16977"/>
                </a:cubicBezTo>
                <a:cubicBezTo>
                  <a:pt x="906" y="17047"/>
                  <a:pt x="932" y="17095"/>
                  <a:pt x="1014" y="17122"/>
                </a:cubicBezTo>
                <a:cubicBezTo>
                  <a:pt x="1095" y="17149"/>
                  <a:pt x="1119" y="17216"/>
                  <a:pt x="1079" y="17301"/>
                </a:cubicBezTo>
                <a:cubicBezTo>
                  <a:pt x="1055" y="17352"/>
                  <a:pt x="1057" y="17374"/>
                  <a:pt x="1087" y="17419"/>
                </a:cubicBezTo>
                <a:cubicBezTo>
                  <a:pt x="1108" y="17449"/>
                  <a:pt x="1125" y="17510"/>
                  <a:pt x="1125" y="17556"/>
                </a:cubicBezTo>
                <a:cubicBezTo>
                  <a:pt x="1125" y="17615"/>
                  <a:pt x="1153" y="17669"/>
                  <a:pt x="1221" y="17741"/>
                </a:cubicBezTo>
                <a:cubicBezTo>
                  <a:pt x="1274" y="17797"/>
                  <a:pt x="1317" y="17860"/>
                  <a:pt x="1317" y="17882"/>
                </a:cubicBezTo>
                <a:cubicBezTo>
                  <a:pt x="1317" y="17911"/>
                  <a:pt x="1336" y="17914"/>
                  <a:pt x="1387" y="17895"/>
                </a:cubicBezTo>
                <a:cubicBezTo>
                  <a:pt x="1467" y="17864"/>
                  <a:pt x="1484" y="17878"/>
                  <a:pt x="1484" y="17971"/>
                </a:cubicBezTo>
                <a:cubicBezTo>
                  <a:pt x="1484" y="18007"/>
                  <a:pt x="1506" y="18056"/>
                  <a:pt x="1532" y="18078"/>
                </a:cubicBezTo>
                <a:cubicBezTo>
                  <a:pt x="1566" y="18105"/>
                  <a:pt x="1580" y="18152"/>
                  <a:pt x="1580" y="18230"/>
                </a:cubicBezTo>
                <a:cubicBezTo>
                  <a:pt x="1580" y="18295"/>
                  <a:pt x="1590" y="18333"/>
                  <a:pt x="1604" y="18322"/>
                </a:cubicBezTo>
                <a:cubicBezTo>
                  <a:pt x="1617" y="18312"/>
                  <a:pt x="1652" y="18320"/>
                  <a:pt x="1682" y="18341"/>
                </a:cubicBezTo>
                <a:cubicBezTo>
                  <a:pt x="1712" y="18363"/>
                  <a:pt x="1776" y="18383"/>
                  <a:pt x="1826" y="18385"/>
                </a:cubicBezTo>
                <a:cubicBezTo>
                  <a:pt x="1875" y="18387"/>
                  <a:pt x="1929" y="18405"/>
                  <a:pt x="1944" y="18425"/>
                </a:cubicBezTo>
                <a:cubicBezTo>
                  <a:pt x="1985" y="18480"/>
                  <a:pt x="1921" y="18567"/>
                  <a:pt x="1851" y="18550"/>
                </a:cubicBezTo>
                <a:cubicBezTo>
                  <a:pt x="1809" y="18539"/>
                  <a:pt x="1795" y="18551"/>
                  <a:pt x="1795" y="18596"/>
                </a:cubicBezTo>
                <a:cubicBezTo>
                  <a:pt x="1795" y="18640"/>
                  <a:pt x="1814" y="18653"/>
                  <a:pt x="1866" y="18653"/>
                </a:cubicBezTo>
                <a:cubicBezTo>
                  <a:pt x="1903" y="18653"/>
                  <a:pt x="1947" y="18676"/>
                  <a:pt x="1964" y="18703"/>
                </a:cubicBezTo>
                <a:cubicBezTo>
                  <a:pt x="1984" y="18734"/>
                  <a:pt x="2017" y="18746"/>
                  <a:pt x="2049" y="18735"/>
                </a:cubicBezTo>
                <a:cubicBezTo>
                  <a:pt x="2116" y="18713"/>
                  <a:pt x="2146" y="18762"/>
                  <a:pt x="2164" y="18922"/>
                </a:cubicBezTo>
                <a:cubicBezTo>
                  <a:pt x="2172" y="18992"/>
                  <a:pt x="2186" y="19093"/>
                  <a:pt x="2194" y="19147"/>
                </a:cubicBezTo>
                <a:cubicBezTo>
                  <a:pt x="2203" y="19206"/>
                  <a:pt x="2197" y="19255"/>
                  <a:pt x="2181" y="19267"/>
                </a:cubicBezTo>
                <a:cubicBezTo>
                  <a:pt x="2167" y="19279"/>
                  <a:pt x="2156" y="19310"/>
                  <a:pt x="2156" y="19335"/>
                </a:cubicBezTo>
                <a:cubicBezTo>
                  <a:pt x="2156" y="19368"/>
                  <a:pt x="2186" y="19381"/>
                  <a:pt x="2264" y="19381"/>
                </a:cubicBezTo>
                <a:cubicBezTo>
                  <a:pt x="2378" y="19381"/>
                  <a:pt x="2563" y="19507"/>
                  <a:pt x="2563" y="19585"/>
                </a:cubicBezTo>
                <a:cubicBezTo>
                  <a:pt x="2563" y="19609"/>
                  <a:pt x="2585" y="19620"/>
                  <a:pt x="2620" y="19611"/>
                </a:cubicBezTo>
                <a:cubicBezTo>
                  <a:pt x="2690" y="19593"/>
                  <a:pt x="2778" y="19651"/>
                  <a:pt x="2778" y="19714"/>
                </a:cubicBezTo>
                <a:cubicBezTo>
                  <a:pt x="2778" y="19744"/>
                  <a:pt x="2804" y="19760"/>
                  <a:pt x="2853" y="19760"/>
                </a:cubicBezTo>
                <a:cubicBezTo>
                  <a:pt x="2907" y="19760"/>
                  <a:pt x="2930" y="19777"/>
                  <a:pt x="2939" y="19823"/>
                </a:cubicBezTo>
                <a:cubicBezTo>
                  <a:pt x="2948" y="19868"/>
                  <a:pt x="2971" y="19886"/>
                  <a:pt x="3019" y="19886"/>
                </a:cubicBezTo>
                <a:cubicBezTo>
                  <a:pt x="3056" y="19886"/>
                  <a:pt x="3094" y="19901"/>
                  <a:pt x="3102" y="19918"/>
                </a:cubicBezTo>
                <a:cubicBezTo>
                  <a:pt x="3123" y="19964"/>
                  <a:pt x="3188" y="19956"/>
                  <a:pt x="3218" y="19903"/>
                </a:cubicBezTo>
                <a:cubicBezTo>
                  <a:pt x="3241" y="19863"/>
                  <a:pt x="3264" y="19867"/>
                  <a:pt x="3389" y="19922"/>
                </a:cubicBezTo>
                <a:cubicBezTo>
                  <a:pt x="3468" y="19957"/>
                  <a:pt x="3550" y="20013"/>
                  <a:pt x="3572" y="20046"/>
                </a:cubicBezTo>
                <a:cubicBezTo>
                  <a:pt x="3594" y="20080"/>
                  <a:pt x="3641" y="20107"/>
                  <a:pt x="3676" y="20107"/>
                </a:cubicBezTo>
                <a:cubicBezTo>
                  <a:pt x="3720" y="20107"/>
                  <a:pt x="3745" y="20127"/>
                  <a:pt x="3754" y="20171"/>
                </a:cubicBezTo>
                <a:cubicBezTo>
                  <a:pt x="3767" y="20236"/>
                  <a:pt x="3865" y="20262"/>
                  <a:pt x="3891" y="20206"/>
                </a:cubicBezTo>
                <a:cubicBezTo>
                  <a:pt x="3899" y="20191"/>
                  <a:pt x="3970" y="20177"/>
                  <a:pt x="4049" y="20177"/>
                </a:cubicBezTo>
                <a:cubicBezTo>
                  <a:pt x="4175" y="20177"/>
                  <a:pt x="4199" y="20188"/>
                  <a:pt x="4231" y="20253"/>
                </a:cubicBezTo>
                <a:cubicBezTo>
                  <a:pt x="4260" y="20312"/>
                  <a:pt x="4297" y="20330"/>
                  <a:pt x="4411" y="20347"/>
                </a:cubicBezTo>
                <a:cubicBezTo>
                  <a:pt x="4498" y="20360"/>
                  <a:pt x="4560" y="20387"/>
                  <a:pt x="4568" y="20413"/>
                </a:cubicBezTo>
                <a:cubicBezTo>
                  <a:pt x="4574" y="20436"/>
                  <a:pt x="4609" y="20455"/>
                  <a:pt x="4644" y="20455"/>
                </a:cubicBezTo>
                <a:cubicBezTo>
                  <a:pt x="4679" y="20455"/>
                  <a:pt x="4727" y="20485"/>
                  <a:pt x="4749" y="20520"/>
                </a:cubicBezTo>
                <a:cubicBezTo>
                  <a:pt x="4775" y="20560"/>
                  <a:pt x="4820" y="20583"/>
                  <a:pt x="4869" y="20583"/>
                </a:cubicBezTo>
                <a:cubicBezTo>
                  <a:pt x="4973" y="20583"/>
                  <a:pt x="5053" y="20659"/>
                  <a:pt x="5036" y="20741"/>
                </a:cubicBezTo>
                <a:cubicBezTo>
                  <a:pt x="5025" y="20800"/>
                  <a:pt x="5036" y="20804"/>
                  <a:pt x="5196" y="20804"/>
                </a:cubicBezTo>
                <a:cubicBezTo>
                  <a:pt x="5326" y="20804"/>
                  <a:pt x="5371" y="20815"/>
                  <a:pt x="5381" y="20851"/>
                </a:cubicBezTo>
                <a:cubicBezTo>
                  <a:pt x="5389" y="20877"/>
                  <a:pt x="5424" y="20899"/>
                  <a:pt x="5462" y="20899"/>
                </a:cubicBezTo>
                <a:cubicBezTo>
                  <a:pt x="5500" y="20899"/>
                  <a:pt x="5538" y="20914"/>
                  <a:pt x="5547" y="20933"/>
                </a:cubicBezTo>
                <a:cubicBezTo>
                  <a:pt x="5558" y="20956"/>
                  <a:pt x="5607" y="20962"/>
                  <a:pt x="5692" y="20947"/>
                </a:cubicBezTo>
                <a:cubicBezTo>
                  <a:pt x="5771" y="20935"/>
                  <a:pt x="5835" y="20938"/>
                  <a:pt x="5853" y="20958"/>
                </a:cubicBezTo>
                <a:cubicBezTo>
                  <a:pt x="5869" y="20976"/>
                  <a:pt x="5951" y="20995"/>
                  <a:pt x="6037" y="21000"/>
                </a:cubicBezTo>
                <a:cubicBezTo>
                  <a:pt x="6185" y="21009"/>
                  <a:pt x="6192" y="21013"/>
                  <a:pt x="6199" y="21097"/>
                </a:cubicBezTo>
                <a:cubicBezTo>
                  <a:pt x="6207" y="21183"/>
                  <a:pt x="6209" y="21183"/>
                  <a:pt x="6381" y="21183"/>
                </a:cubicBezTo>
                <a:cubicBezTo>
                  <a:pt x="6526" y="21183"/>
                  <a:pt x="6563" y="21193"/>
                  <a:pt x="6600" y="21246"/>
                </a:cubicBezTo>
                <a:cubicBezTo>
                  <a:pt x="6629" y="21290"/>
                  <a:pt x="6651" y="21300"/>
                  <a:pt x="6668" y="21278"/>
                </a:cubicBezTo>
                <a:cubicBezTo>
                  <a:pt x="6700" y="21236"/>
                  <a:pt x="6843" y="21237"/>
                  <a:pt x="6863" y="21278"/>
                </a:cubicBezTo>
                <a:cubicBezTo>
                  <a:pt x="6871" y="21295"/>
                  <a:pt x="6935" y="21310"/>
                  <a:pt x="7006" y="21310"/>
                </a:cubicBezTo>
                <a:cubicBezTo>
                  <a:pt x="7077" y="21310"/>
                  <a:pt x="7142" y="21295"/>
                  <a:pt x="7150" y="21278"/>
                </a:cubicBezTo>
                <a:cubicBezTo>
                  <a:pt x="7158" y="21261"/>
                  <a:pt x="7201" y="21246"/>
                  <a:pt x="7246" y="21246"/>
                </a:cubicBezTo>
                <a:cubicBezTo>
                  <a:pt x="7290" y="21246"/>
                  <a:pt x="7333" y="21261"/>
                  <a:pt x="7341" y="21278"/>
                </a:cubicBezTo>
                <a:cubicBezTo>
                  <a:pt x="7349" y="21295"/>
                  <a:pt x="7420" y="21310"/>
                  <a:pt x="7498" y="21310"/>
                </a:cubicBezTo>
                <a:cubicBezTo>
                  <a:pt x="7575" y="21310"/>
                  <a:pt x="7644" y="21295"/>
                  <a:pt x="7652" y="21278"/>
                </a:cubicBezTo>
                <a:cubicBezTo>
                  <a:pt x="7660" y="21261"/>
                  <a:pt x="7736" y="21246"/>
                  <a:pt x="7820" y="21246"/>
                </a:cubicBezTo>
                <a:cubicBezTo>
                  <a:pt x="7904" y="21246"/>
                  <a:pt x="7981" y="21261"/>
                  <a:pt x="7989" y="21278"/>
                </a:cubicBezTo>
                <a:cubicBezTo>
                  <a:pt x="8012" y="21327"/>
                  <a:pt x="8114" y="21314"/>
                  <a:pt x="8129" y="21261"/>
                </a:cubicBezTo>
                <a:cubicBezTo>
                  <a:pt x="8145" y="21206"/>
                  <a:pt x="8230" y="21198"/>
                  <a:pt x="8254" y="21249"/>
                </a:cubicBezTo>
                <a:cubicBezTo>
                  <a:pt x="8263" y="21269"/>
                  <a:pt x="8299" y="21276"/>
                  <a:pt x="8345" y="21263"/>
                </a:cubicBezTo>
                <a:cubicBezTo>
                  <a:pt x="8445" y="21235"/>
                  <a:pt x="8940" y="21245"/>
                  <a:pt x="8970" y="21276"/>
                </a:cubicBezTo>
                <a:cubicBezTo>
                  <a:pt x="8983" y="21289"/>
                  <a:pt x="9024" y="21311"/>
                  <a:pt x="9061" y="21322"/>
                </a:cubicBezTo>
                <a:cubicBezTo>
                  <a:pt x="9101" y="21335"/>
                  <a:pt x="9136" y="21374"/>
                  <a:pt x="9150" y="21421"/>
                </a:cubicBezTo>
                <a:cubicBezTo>
                  <a:pt x="9181" y="21527"/>
                  <a:pt x="9211" y="21519"/>
                  <a:pt x="9244" y="21396"/>
                </a:cubicBezTo>
                <a:cubicBezTo>
                  <a:pt x="9269" y="21302"/>
                  <a:pt x="9275" y="21299"/>
                  <a:pt x="9303" y="21350"/>
                </a:cubicBezTo>
                <a:cubicBezTo>
                  <a:pt x="9329" y="21395"/>
                  <a:pt x="9372" y="21404"/>
                  <a:pt x="9546" y="21404"/>
                </a:cubicBezTo>
                <a:cubicBezTo>
                  <a:pt x="9709" y="21404"/>
                  <a:pt x="9767" y="21416"/>
                  <a:pt x="9801" y="21457"/>
                </a:cubicBezTo>
                <a:cubicBezTo>
                  <a:pt x="9825" y="21486"/>
                  <a:pt x="9868" y="21528"/>
                  <a:pt x="9898" y="21550"/>
                </a:cubicBezTo>
                <a:cubicBezTo>
                  <a:pt x="9940" y="21580"/>
                  <a:pt x="10561" y="21589"/>
                  <a:pt x="12700" y="21592"/>
                </a:cubicBezTo>
                <a:cubicBezTo>
                  <a:pt x="15610" y="21595"/>
                  <a:pt x="15480" y="21600"/>
                  <a:pt x="15618" y="21449"/>
                </a:cubicBezTo>
                <a:cubicBezTo>
                  <a:pt x="15696" y="21362"/>
                  <a:pt x="15844" y="21310"/>
                  <a:pt x="16004" y="21310"/>
                </a:cubicBezTo>
                <a:cubicBezTo>
                  <a:pt x="16091" y="21309"/>
                  <a:pt x="16187" y="21281"/>
                  <a:pt x="16300" y="21219"/>
                </a:cubicBezTo>
                <a:cubicBezTo>
                  <a:pt x="16400" y="21165"/>
                  <a:pt x="16477" y="21139"/>
                  <a:pt x="16490" y="21156"/>
                </a:cubicBezTo>
                <a:cubicBezTo>
                  <a:pt x="16526" y="21200"/>
                  <a:pt x="16627" y="21187"/>
                  <a:pt x="16670" y="21135"/>
                </a:cubicBezTo>
                <a:cubicBezTo>
                  <a:pt x="16692" y="21109"/>
                  <a:pt x="16741" y="21084"/>
                  <a:pt x="16777" y="21080"/>
                </a:cubicBezTo>
                <a:cubicBezTo>
                  <a:pt x="16814" y="21076"/>
                  <a:pt x="16854" y="21048"/>
                  <a:pt x="16867" y="21017"/>
                </a:cubicBezTo>
                <a:cubicBezTo>
                  <a:pt x="16879" y="20986"/>
                  <a:pt x="16900" y="20968"/>
                  <a:pt x="16913" y="20979"/>
                </a:cubicBezTo>
                <a:cubicBezTo>
                  <a:pt x="16926" y="20990"/>
                  <a:pt x="16950" y="20985"/>
                  <a:pt x="16966" y="20969"/>
                </a:cubicBezTo>
                <a:cubicBezTo>
                  <a:pt x="16981" y="20952"/>
                  <a:pt x="17051" y="20926"/>
                  <a:pt x="17120" y="20914"/>
                </a:cubicBezTo>
                <a:cubicBezTo>
                  <a:pt x="17208" y="20898"/>
                  <a:pt x="17255" y="20874"/>
                  <a:pt x="17272" y="20832"/>
                </a:cubicBezTo>
                <a:cubicBezTo>
                  <a:pt x="17286" y="20796"/>
                  <a:pt x="17321" y="20773"/>
                  <a:pt x="17358" y="20773"/>
                </a:cubicBezTo>
                <a:cubicBezTo>
                  <a:pt x="17392" y="20773"/>
                  <a:pt x="17433" y="20753"/>
                  <a:pt x="17447" y="20729"/>
                </a:cubicBezTo>
                <a:cubicBezTo>
                  <a:pt x="17462" y="20704"/>
                  <a:pt x="17536" y="20676"/>
                  <a:pt x="17611" y="20665"/>
                </a:cubicBezTo>
                <a:cubicBezTo>
                  <a:pt x="17748" y="20647"/>
                  <a:pt x="17819" y="20592"/>
                  <a:pt x="17852" y="20478"/>
                </a:cubicBezTo>
                <a:cubicBezTo>
                  <a:pt x="17874" y="20403"/>
                  <a:pt x="17966" y="20409"/>
                  <a:pt x="17982" y="20486"/>
                </a:cubicBezTo>
                <a:cubicBezTo>
                  <a:pt x="17990" y="20530"/>
                  <a:pt x="18015" y="20550"/>
                  <a:pt x="18058" y="20550"/>
                </a:cubicBezTo>
                <a:cubicBezTo>
                  <a:pt x="18114" y="20549"/>
                  <a:pt x="18115" y="20545"/>
                  <a:pt x="18077" y="20516"/>
                </a:cubicBezTo>
                <a:cubicBezTo>
                  <a:pt x="18043" y="20490"/>
                  <a:pt x="18041" y="20473"/>
                  <a:pt x="18063" y="20438"/>
                </a:cubicBezTo>
                <a:cubicBezTo>
                  <a:pt x="18078" y="20413"/>
                  <a:pt x="18111" y="20392"/>
                  <a:pt x="18136" y="20392"/>
                </a:cubicBezTo>
                <a:cubicBezTo>
                  <a:pt x="18162" y="20392"/>
                  <a:pt x="18208" y="20357"/>
                  <a:pt x="18238" y="20314"/>
                </a:cubicBezTo>
                <a:cubicBezTo>
                  <a:pt x="18270" y="20268"/>
                  <a:pt x="18320" y="20234"/>
                  <a:pt x="18356" y="20234"/>
                </a:cubicBezTo>
                <a:cubicBezTo>
                  <a:pt x="18392" y="20234"/>
                  <a:pt x="18420" y="20217"/>
                  <a:pt x="18420" y="20194"/>
                </a:cubicBezTo>
                <a:cubicBezTo>
                  <a:pt x="18420" y="20101"/>
                  <a:pt x="18485" y="20045"/>
                  <a:pt x="18632" y="20015"/>
                </a:cubicBezTo>
                <a:cubicBezTo>
                  <a:pt x="18784" y="19983"/>
                  <a:pt x="18935" y="19889"/>
                  <a:pt x="18919" y="19836"/>
                </a:cubicBezTo>
                <a:cubicBezTo>
                  <a:pt x="18915" y="19820"/>
                  <a:pt x="18949" y="19804"/>
                  <a:pt x="18994" y="19798"/>
                </a:cubicBezTo>
                <a:cubicBezTo>
                  <a:pt x="19040" y="19792"/>
                  <a:pt x="19104" y="19761"/>
                  <a:pt x="19138" y="19731"/>
                </a:cubicBezTo>
                <a:cubicBezTo>
                  <a:pt x="19171" y="19700"/>
                  <a:pt x="19217" y="19666"/>
                  <a:pt x="19240" y="19655"/>
                </a:cubicBezTo>
                <a:cubicBezTo>
                  <a:pt x="19281" y="19635"/>
                  <a:pt x="19389" y="19427"/>
                  <a:pt x="19390" y="19364"/>
                </a:cubicBezTo>
                <a:cubicBezTo>
                  <a:pt x="19390" y="19347"/>
                  <a:pt x="19417" y="19337"/>
                  <a:pt x="19447" y="19341"/>
                </a:cubicBezTo>
                <a:cubicBezTo>
                  <a:pt x="19487" y="19347"/>
                  <a:pt x="19499" y="19336"/>
                  <a:pt x="19490" y="19305"/>
                </a:cubicBezTo>
                <a:cubicBezTo>
                  <a:pt x="19483" y="19281"/>
                  <a:pt x="19492" y="19233"/>
                  <a:pt x="19511" y="19198"/>
                </a:cubicBezTo>
                <a:cubicBezTo>
                  <a:pt x="19547" y="19131"/>
                  <a:pt x="19693" y="19050"/>
                  <a:pt x="19741" y="19072"/>
                </a:cubicBezTo>
                <a:cubicBezTo>
                  <a:pt x="19756" y="19078"/>
                  <a:pt x="19795" y="19051"/>
                  <a:pt x="19829" y="19011"/>
                </a:cubicBezTo>
                <a:cubicBezTo>
                  <a:pt x="19870" y="18960"/>
                  <a:pt x="19896" y="18946"/>
                  <a:pt x="19913" y="18969"/>
                </a:cubicBezTo>
                <a:cubicBezTo>
                  <a:pt x="19927" y="18986"/>
                  <a:pt x="19968" y="19002"/>
                  <a:pt x="20006" y="19002"/>
                </a:cubicBezTo>
                <a:cubicBezTo>
                  <a:pt x="20044" y="19002"/>
                  <a:pt x="20081" y="19022"/>
                  <a:pt x="20089" y="19049"/>
                </a:cubicBezTo>
                <a:cubicBezTo>
                  <a:pt x="20096" y="19075"/>
                  <a:pt x="20127" y="19097"/>
                  <a:pt x="20159" y="19097"/>
                </a:cubicBezTo>
                <a:cubicBezTo>
                  <a:pt x="20194" y="19097"/>
                  <a:pt x="20216" y="19077"/>
                  <a:pt x="20216" y="19049"/>
                </a:cubicBezTo>
                <a:cubicBezTo>
                  <a:pt x="20216" y="19019"/>
                  <a:pt x="20193" y="19002"/>
                  <a:pt x="20156" y="19002"/>
                </a:cubicBezTo>
                <a:cubicBezTo>
                  <a:pt x="20113" y="19002"/>
                  <a:pt x="20089" y="18978"/>
                  <a:pt x="20073" y="18922"/>
                </a:cubicBezTo>
                <a:cubicBezTo>
                  <a:pt x="20057" y="18867"/>
                  <a:pt x="20032" y="18844"/>
                  <a:pt x="19991" y="18844"/>
                </a:cubicBezTo>
                <a:cubicBezTo>
                  <a:pt x="19918" y="18844"/>
                  <a:pt x="19886" y="18787"/>
                  <a:pt x="19945" y="18762"/>
                </a:cubicBezTo>
                <a:cubicBezTo>
                  <a:pt x="19999" y="18739"/>
                  <a:pt x="20060" y="18706"/>
                  <a:pt x="20176" y="18638"/>
                </a:cubicBezTo>
                <a:cubicBezTo>
                  <a:pt x="20243" y="18599"/>
                  <a:pt x="20264" y="18570"/>
                  <a:pt x="20259" y="18524"/>
                </a:cubicBezTo>
                <a:cubicBezTo>
                  <a:pt x="20255" y="18484"/>
                  <a:pt x="20273" y="18449"/>
                  <a:pt x="20312" y="18423"/>
                </a:cubicBezTo>
                <a:cubicBezTo>
                  <a:pt x="20377" y="18380"/>
                  <a:pt x="20405" y="18236"/>
                  <a:pt x="20361" y="18166"/>
                </a:cubicBezTo>
                <a:cubicBezTo>
                  <a:pt x="20330" y="18117"/>
                  <a:pt x="20352" y="18084"/>
                  <a:pt x="20416" y="18084"/>
                </a:cubicBezTo>
                <a:cubicBezTo>
                  <a:pt x="20471" y="18084"/>
                  <a:pt x="20551" y="17999"/>
                  <a:pt x="20551" y="17939"/>
                </a:cubicBezTo>
                <a:cubicBezTo>
                  <a:pt x="20551" y="17886"/>
                  <a:pt x="20585" y="17861"/>
                  <a:pt x="20679" y="17842"/>
                </a:cubicBezTo>
                <a:cubicBezTo>
                  <a:pt x="20789" y="17820"/>
                  <a:pt x="20827" y="17759"/>
                  <a:pt x="20819" y="17613"/>
                </a:cubicBezTo>
                <a:cubicBezTo>
                  <a:pt x="20810" y="17452"/>
                  <a:pt x="20852" y="17338"/>
                  <a:pt x="20900" y="17392"/>
                </a:cubicBezTo>
                <a:cubicBezTo>
                  <a:pt x="20929" y="17423"/>
                  <a:pt x="20935" y="17414"/>
                  <a:pt x="20935" y="17345"/>
                </a:cubicBezTo>
                <a:cubicBezTo>
                  <a:pt x="20935" y="17249"/>
                  <a:pt x="21047" y="17011"/>
                  <a:pt x="21092" y="17011"/>
                </a:cubicBezTo>
                <a:cubicBezTo>
                  <a:pt x="21132" y="17011"/>
                  <a:pt x="21270" y="16837"/>
                  <a:pt x="21270" y="16787"/>
                </a:cubicBezTo>
                <a:cubicBezTo>
                  <a:pt x="21270" y="16757"/>
                  <a:pt x="21263" y="16757"/>
                  <a:pt x="21235" y="16787"/>
                </a:cubicBezTo>
                <a:cubicBezTo>
                  <a:pt x="21206" y="16819"/>
                  <a:pt x="21196" y="16816"/>
                  <a:pt x="21184" y="16775"/>
                </a:cubicBezTo>
                <a:cubicBezTo>
                  <a:pt x="21157" y="16682"/>
                  <a:pt x="21198" y="16512"/>
                  <a:pt x="21259" y="16459"/>
                </a:cubicBezTo>
                <a:cubicBezTo>
                  <a:pt x="21309" y="16416"/>
                  <a:pt x="21318" y="16383"/>
                  <a:pt x="21318" y="16253"/>
                </a:cubicBezTo>
                <a:cubicBezTo>
                  <a:pt x="21318" y="16103"/>
                  <a:pt x="21346" y="16026"/>
                  <a:pt x="21377" y="16093"/>
                </a:cubicBezTo>
                <a:cubicBezTo>
                  <a:pt x="21386" y="16110"/>
                  <a:pt x="21400" y="16124"/>
                  <a:pt x="21409" y="16124"/>
                </a:cubicBezTo>
                <a:cubicBezTo>
                  <a:pt x="21436" y="16124"/>
                  <a:pt x="21486" y="15735"/>
                  <a:pt x="21486" y="15520"/>
                </a:cubicBezTo>
                <a:cubicBezTo>
                  <a:pt x="21486" y="15378"/>
                  <a:pt x="21497" y="15306"/>
                  <a:pt x="21527" y="15261"/>
                </a:cubicBezTo>
                <a:cubicBezTo>
                  <a:pt x="21584" y="15178"/>
                  <a:pt x="21589" y="14616"/>
                  <a:pt x="21534" y="14529"/>
                </a:cubicBezTo>
                <a:cubicBezTo>
                  <a:pt x="21512" y="14494"/>
                  <a:pt x="21491" y="14364"/>
                  <a:pt x="21481" y="14198"/>
                </a:cubicBezTo>
                <a:cubicBezTo>
                  <a:pt x="21449" y="13688"/>
                  <a:pt x="21439" y="13632"/>
                  <a:pt x="21382" y="13621"/>
                </a:cubicBezTo>
                <a:cubicBezTo>
                  <a:pt x="21340" y="13613"/>
                  <a:pt x="21329" y="13586"/>
                  <a:pt x="21323" y="13472"/>
                </a:cubicBezTo>
                <a:cubicBezTo>
                  <a:pt x="21319" y="13395"/>
                  <a:pt x="21327" y="13318"/>
                  <a:pt x="21341" y="13299"/>
                </a:cubicBezTo>
                <a:cubicBezTo>
                  <a:pt x="21411" y="13206"/>
                  <a:pt x="21349" y="12977"/>
                  <a:pt x="21213" y="12830"/>
                </a:cubicBezTo>
                <a:cubicBezTo>
                  <a:pt x="21166" y="12778"/>
                  <a:pt x="21127" y="12718"/>
                  <a:pt x="21127" y="12693"/>
                </a:cubicBezTo>
                <a:cubicBezTo>
                  <a:pt x="21127" y="12668"/>
                  <a:pt x="21116" y="12644"/>
                  <a:pt x="21103" y="12642"/>
                </a:cubicBezTo>
                <a:cubicBezTo>
                  <a:pt x="21090" y="12640"/>
                  <a:pt x="21065" y="12636"/>
                  <a:pt x="21049" y="12634"/>
                </a:cubicBezTo>
                <a:cubicBezTo>
                  <a:pt x="21029" y="12631"/>
                  <a:pt x="21022" y="12587"/>
                  <a:pt x="21026" y="12501"/>
                </a:cubicBezTo>
                <a:cubicBezTo>
                  <a:pt x="21031" y="12412"/>
                  <a:pt x="21017" y="12335"/>
                  <a:pt x="20982" y="12257"/>
                </a:cubicBezTo>
                <a:cubicBezTo>
                  <a:pt x="20945" y="12174"/>
                  <a:pt x="20935" y="12115"/>
                  <a:pt x="20947" y="12046"/>
                </a:cubicBezTo>
                <a:cubicBezTo>
                  <a:pt x="20962" y="11952"/>
                  <a:pt x="20961" y="11952"/>
                  <a:pt x="20865" y="11952"/>
                </a:cubicBezTo>
                <a:cubicBezTo>
                  <a:pt x="20789" y="11952"/>
                  <a:pt x="20763" y="11936"/>
                  <a:pt x="20741" y="11880"/>
                </a:cubicBezTo>
                <a:cubicBezTo>
                  <a:pt x="20725" y="11841"/>
                  <a:pt x="20695" y="11794"/>
                  <a:pt x="20676" y="11775"/>
                </a:cubicBezTo>
                <a:cubicBezTo>
                  <a:pt x="20656" y="11756"/>
                  <a:pt x="20649" y="11723"/>
                  <a:pt x="20658" y="11703"/>
                </a:cubicBezTo>
                <a:cubicBezTo>
                  <a:pt x="20670" y="11679"/>
                  <a:pt x="20649" y="11667"/>
                  <a:pt x="20594" y="11667"/>
                </a:cubicBezTo>
                <a:cubicBezTo>
                  <a:pt x="20512" y="11667"/>
                  <a:pt x="20384" y="11535"/>
                  <a:pt x="20384" y="11451"/>
                </a:cubicBezTo>
                <a:cubicBezTo>
                  <a:pt x="20384" y="11430"/>
                  <a:pt x="20368" y="11413"/>
                  <a:pt x="20349" y="11413"/>
                </a:cubicBezTo>
                <a:cubicBezTo>
                  <a:pt x="20329" y="11413"/>
                  <a:pt x="20303" y="11386"/>
                  <a:pt x="20290" y="11354"/>
                </a:cubicBezTo>
                <a:cubicBezTo>
                  <a:pt x="20276" y="11321"/>
                  <a:pt x="20227" y="11244"/>
                  <a:pt x="20179" y="11181"/>
                </a:cubicBezTo>
                <a:cubicBezTo>
                  <a:pt x="20081" y="11051"/>
                  <a:pt x="20082" y="10994"/>
                  <a:pt x="20183" y="10971"/>
                </a:cubicBezTo>
                <a:cubicBezTo>
                  <a:pt x="20243" y="10957"/>
                  <a:pt x="20253" y="10939"/>
                  <a:pt x="20259" y="10842"/>
                </a:cubicBezTo>
                <a:cubicBezTo>
                  <a:pt x="20267" y="10716"/>
                  <a:pt x="20225" y="10673"/>
                  <a:pt x="20068" y="10644"/>
                </a:cubicBezTo>
                <a:cubicBezTo>
                  <a:pt x="20001" y="10632"/>
                  <a:pt x="19977" y="10641"/>
                  <a:pt x="19966" y="10680"/>
                </a:cubicBezTo>
                <a:cubicBezTo>
                  <a:pt x="19954" y="10721"/>
                  <a:pt x="19930" y="10702"/>
                  <a:pt x="19845" y="10590"/>
                </a:cubicBezTo>
                <a:cubicBezTo>
                  <a:pt x="19786" y="10512"/>
                  <a:pt x="19738" y="10437"/>
                  <a:pt x="19738" y="10421"/>
                </a:cubicBezTo>
                <a:cubicBezTo>
                  <a:pt x="19737" y="10406"/>
                  <a:pt x="19719" y="10376"/>
                  <a:pt x="19696" y="10354"/>
                </a:cubicBezTo>
                <a:cubicBezTo>
                  <a:pt x="19661" y="10320"/>
                  <a:pt x="19660" y="10306"/>
                  <a:pt x="19687" y="10263"/>
                </a:cubicBezTo>
                <a:cubicBezTo>
                  <a:pt x="19704" y="10235"/>
                  <a:pt x="19708" y="10213"/>
                  <a:pt x="19695" y="10213"/>
                </a:cubicBezTo>
                <a:cubicBezTo>
                  <a:pt x="19681" y="10213"/>
                  <a:pt x="19664" y="10234"/>
                  <a:pt x="19656" y="10261"/>
                </a:cubicBezTo>
                <a:cubicBezTo>
                  <a:pt x="19645" y="10300"/>
                  <a:pt x="19632" y="10303"/>
                  <a:pt x="19591" y="10274"/>
                </a:cubicBezTo>
                <a:cubicBezTo>
                  <a:pt x="19554" y="10247"/>
                  <a:pt x="19548" y="10228"/>
                  <a:pt x="19567" y="10202"/>
                </a:cubicBezTo>
                <a:cubicBezTo>
                  <a:pt x="19601" y="10158"/>
                  <a:pt x="19602" y="10033"/>
                  <a:pt x="19569" y="10006"/>
                </a:cubicBezTo>
                <a:cubicBezTo>
                  <a:pt x="19551" y="9992"/>
                  <a:pt x="19551" y="9973"/>
                  <a:pt x="19569" y="9945"/>
                </a:cubicBezTo>
                <a:cubicBezTo>
                  <a:pt x="19587" y="9916"/>
                  <a:pt x="19584" y="9894"/>
                  <a:pt x="19556" y="9863"/>
                </a:cubicBezTo>
                <a:cubicBezTo>
                  <a:pt x="19521" y="9825"/>
                  <a:pt x="19520" y="9817"/>
                  <a:pt x="19556" y="9783"/>
                </a:cubicBezTo>
                <a:cubicBezTo>
                  <a:pt x="19587" y="9753"/>
                  <a:pt x="19590" y="9728"/>
                  <a:pt x="19569" y="9655"/>
                </a:cubicBezTo>
                <a:cubicBezTo>
                  <a:pt x="19548" y="9582"/>
                  <a:pt x="19551" y="9558"/>
                  <a:pt x="19581" y="9528"/>
                </a:cubicBezTo>
                <a:cubicBezTo>
                  <a:pt x="19602" y="9508"/>
                  <a:pt x="19611" y="9471"/>
                  <a:pt x="19604" y="9444"/>
                </a:cubicBezTo>
                <a:cubicBezTo>
                  <a:pt x="19586" y="9383"/>
                  <a:pt x="19637" y="9341"/>
                  <a:pt x="19672" y="9387"/>
                </a:cubicBezTo>
                <a:cubicBezTo>
                  <a:pt x="19709" y="9436"/>
                  <a:pt x="19738" y="9430"/>
                  <a:pt x="19723" y="9379"/>
                </a:cubicBezTo>
                <a:cubicBezTo>
                  <a:pt x="19709" y="9330"/>
                  <a:pt x="19642" y="9323"/>
                  <a:pt x="19600" y="9366"/>
                </a:cubicBezTo>
                <a:cubicBezTo>
                  <a:pt x="19564" y="9405"/>
                  <a:pt x="19514" y="9365"/>
                  <a:pt x="19530" y="9310"/>
                </a:cubicBezTo>
                <a:cubicBezTo>
                  <a:pt x="19537" y="9286"/>
                  <a:pt x="19527" y="9250"/>
                  <a:pt x="19508" y="9230"/>
                </a:cubicBezTo>
                <a:cubicBezTo>
                  <a:pt x="19469" y="9186"/>
                  <a:pt x="19462" y="9025"/>
                  <a:pt x="19498" y="8996"/>
                </a:cubicBezTo>
                <a:cubicBezTo>
                  <a:pt x="19537" y="8964"/>
                  <a:pt x="19528" y="8820"/>
                  <a:pt x="19489" y="8840"/>
                </a:cubicBezTo>
                <a:cubicBezTo>
                  <a:pt x="19447" y="8861"/>
                  <a:pt x="19416" y="8803"/>
                  <a:pt x="19441" y="8750"/>
                </a:cubicBezTo>
                <a:cubicBezTo>
                  <a:pt x="19461" y="8706"/>
                  <a:pt x="19471" y="8658"/>
                  <a:pt x="19481" y="8537"/>
                </a:cubicBezTo>
                <a:cubicBezTo>
                  <a:pt x="19484" y="8493"/>
                  <a:pt x="19497" y="8460"/>
                  <a:pt x="19510" y="8463"/>
                </a:cubicBezTo>
                <a:cubicBezTo>
                  <a:pt x="19522" y="8466"/>
                  <a:pt x="19551" y="8447"/>
                  <a:pt x="19573" y="8421"/>
                </a:cubicBezTo>
                <a:cubicBezTo>
                  <a:pt x="19595" y="8395"/>
                  <a:pt x="19634" y="8376"/>
                  <a:pt x="19658" y="8379"/>
                </a:cubicBezTo>
                <a:cubicBezTo>
                  <a:pt x="19747" y="8391"/>
                  <a:pt x="19768" y="8380"/>
                  <a:pt x="19741" y="8337"/>
                </a:cubicBezTo>
                <a:cubicBezTo>
                  <a:pt x="19727" y="8315"/>
                  <a:pt x="19720" y="8270"/>
                  <a:pt x="19723" y="8236"/>
                </a:cubicBezTo>
                <a:cubicBezTo>
                  <a:pt x="19728" y="8189"/>
                  <a:pt x="19752" y="8170"/>
                  <a:pt x="19817" y="8162"/>
                </a:cubicBezTo>
                <a:lnTo>
                  <a:pt x="19905" y="8154"/>
                </a:lnTo>
                <a:lnTo>
                  <a:pt x="19905" y="7998"/>
                </a:lnTo>
                <a:cubicBezTo>
                  <a:pt x="19905" y="7913"/>
                  <a:pt x="19893" y="7834"/>
                  <a:pt x="19880" y="7823"/>
                </a:cubicBezTo>
                <a:cubicBezTo>
                  <a:pt x="19862" y="7809"/>
                  <a:pt x="19864" y="7791"/>
                  <a:pt x="19883" y="7760"/>
                </a:cubicBezTo>
                <a:cubicBezTo>
                  <a:pt x="19904" y="7727"/>
                  <a:pt x="19903" y="7714"/>
                  <a:pt x="19883" y="7714"/>
                </a:cubicBezTo>
                <a:cubicBezTo>
                  <a:pt x="19868" y="7714"/>
                  <a:pt x="19846" y="7679"/>
                  <a:pt x="19833" y="7636"/>
                </a:cubicBezTo>
                <a:cubicBezTo>
                  <a:pt x="19806" y="7540"/>
                  <a:pt x="19771" y="7534"/>
                  <a:pt x="19736" y="7621"/>
                </a:cubicBezTo>
                <a:cubicBezTo>
                  <a:pt x="19710" y="7685"/>
                  <a:pt x="19648" y="7690"/>
                  <a:pt x="19658" y="7627"/>
                </a:cubicBezTo>
                <a:cubicBezTo>
                  <a:pt x="19661" y="7610"/>
                  <a:pt x="19636" y="7564"/>
                  <a:pt x="19604" y="7524"/>
                </a:cubicBezTo>
                <a:cubicBezTo>
                  <a:pt x="19571" y="7484"/>
                  <a:pt x="19546" y="7420"/>
                  <a:pt x="19546" y="7381"/>
                </a:cubicBezTo>
                <a:cubicBezTo>
                  <a:pt x="19546" y="7343"/>
                  <a:pt x="19529" y="7301"/>
                  <a:pt x="19508" y="7291"/>
                </a:cubicBezTo>
                <a:cubicBezTo>
                  <a:pt x="19487" y="7280"/>
                  <a:pt x="19477" y="7260"/>
                  <a:pt x="19484" y="7244"/>
                </a:cubicBezTo>
                <a:cubicBezTo>
                  <a:pt x="19491" y="7229"/>
                  <a:pt x="19483" y="7199"/>
                  <a:pt x="19465" y="7179"/>
                </a:cubicBezTo>
                <a:cubicBezTo>
                  <a:pt x="19447" y="7159"/>
                  <a:pt x="19424" y="7066"/>
                  <a:pt x="19415" y="6971"/>
                </a:cubicBezTo>
                <a:cubicBezTo>
                  <a:pt x="19402" y="6832"/>
                  <a:pt x="19390" y="6797"/>
                  <a:pt x="19358" y="6804"/>
                </a:cubicBezTo>
                <a:cubicBezTo>
                  <a:pt x="19329" y="6811"/>
                  <a:pt x="19320" y="6794"/>
                  <a:pt x="19325" y="6739"/>
                </a:cubicBezTo>
                <a:cubicBezTo>
                  <a:pt x="19330" y="6675"/>
                  <a:pt x="19325" y="6668"/>
                  <a:pt x="19294" y="6701"/>
                </a:cubicBezTo>
                <a:cubicBezTo>
                  <a:pt x="19255" y="6744"/>
                  <a:pt x="19242" y="6722"/>
                  <a:pt x="19227" y="6583"/>
                </a:cubicBezTo>
                <a:cubicBezTo>
                  <a:pt x="19223" y="6544"/>
                  <a:pt x="19206" y="6494"/>
                  <a:pt x="19191" y="6474"/>
                </a:cubicBezTo>
                <a:cubicBezTo>
                  <a:pt x="19175" y="6453"/>
                  <a:pt x="19162" y="6398"/>
                  <a:pt x="19162" y="6352"/>
                </a:cubicBezTo>
                <a:cubicBezTo>
                  <a:pt x="19162" y="6302"/>
                  <a:pt x="19137" y="6235"/>
                  <a:pt x="19103" y="6192"/>
                </a:cubicBezTo>
                <a:cubicBezTo>
                  <a:pt x="19070" y="6151"/>
                  <a:pt x="19042" y="6094"/>
                  <a:pt x="19042" y="6063"/>
                </a:cubicBezTo>
                <a:cubicBezTo>
                  <a:pt x="19042" y="6033"/>
                  <a:pt x="19025" y="6006"/>
                  <a:pt x="19004" y="6006"/>
                </a:cubicBezTo>
                <a:cubicBezTo>
                  <a:pt x="18971" y="6006"/>
                  <a:pt x="18969" y="6014"/>
                  <a:pt x="18998" y="6059"/>
                </a:cubicBezTo>
                <a:cubicBezTo>
                  <a:pt x="19026" y="6103"/>
                  <a:pt x="19024" y="6117"/>
                  <a:pt x="18990" y="6145"/>
                </a:cubicBezTo>
                <a:cubicBezTo>
                  <a:pt x="18952" y="6176"/>
                  <a:pt x="18954" y="6180"/>
                  <a:pt x="18991" y="6217"/>
                </a:cubicBezTo>
                <a:cubicBezTo>
                  <a:pt x="19023" y="6248"/>
                  <a:pt x="19024" y="6264"/>
                  <a:pt x="19001" y="6295"/>
                </a:cubicBezTo>
                <a:cubicBezTo>
                  <a:pt x="18979" y="6323"/>
                  <a:pt x="18978" y="6347"/>
                  <a:pt x="18998" y="6377"/>
                </a:cubicBezTo>
                <a:cubicBezTo>
                  <a:pt x="19012" y="6400"/>
                  <a:pt x="19028" y="6463"/>
                  <a:pt x="19033" y="6520"/>
                </a:cubicBezTo>
                <a:cubicBezTo>
                  <a:pt x="19037" y="6577"/>
                  <a:pt x="19042" y="6623"/>
                  <a:pt x="19044" y="6623"/>
                </a:cubicBezTo>
                <a:cubicBezTo>
                  <a:pt x="19060" y="6623"/>
                  <a:pt x="19059" y="6894"/>
                  <a:pt x="19042" y="6956"/>
                </a:cubicBezTo>
                <a:cubicBezTo>
                  <a:pt x="19030" y="6999"/>
                  <a:pt x="19018" y="7107"/>
                  <a:pt x="19014" y="7194"/>
                </a:cubicBezTo>
                <a:cubicBezTo>
                  <a:pt x="19008" y="7308"/>
                  <a:pt x="18996" y="7352"/>
                  <a:pt x="18970" y="7352"/>
                </a:cubicBezTo>
                <a:cubicBezTo>
                  <a:pt x="18950" y="7352"/>
                  <a:pt x="18932" y="7316"/>
                  <a:pt x="18927" y="7267"/>
                </a:cubicBezTo>
                <a:cubicBezTo>
                  <a:pt x="18921" y="7191"/>
                  <a:pt x="18915" y="7186"/>
                  <a:pt x="18856" y="7215"/>
                </a:cubicBezTo>
                <a:cubicBezTo>
                  <a:pt x="18811" y="7236"/>
                  <a:pt x="18768" y="7234"/>
                  <a:pt x="18718" y="7208"/>
                </a:cubicBezTo>
                <a:cubicBezTo>
                  <a:pt x="18649" y="7172"/>
                  <a:pt x="18648" y="7171"/>
                  <a:pt x="18695" y="7126"/>
                </a:cubicBezTo>
                <a:cubicBezTo>
                  <a:pt x="18735" y="7087"/>
                  <a:pt x="18738" y="7076"/>
                  <a:pt x="18707" y="7051"/>
                </a:cubicBezTo>
                <a:cubicBezTo>
                  <a:pt x="18656" y="7008"/>
                  <a:pt x="18635" y="7012"/>
                  <a:pt x="18635" y="7067"/>
                </a:cubicBezTo>
                <a:cubicBezTo>
                  <a:pt x="18635" y="7094"/>
                  <a:pt x="18621" y="7123"/>
                  <a:pt x="18602" y="7133"/>
                </a:cubicBezTo>
                <a:cubicBezTo>
                  <a:pt x="18565" y="7151"/>
                  <a:pt x="18566" y="7239"/>
                  <a:pt x="18605" y="7366"/>
                </a:cubicBezTo>
                <a:cubicBezTo>
                  <a:pt x="18619" y="7410"/>
                  <a:pt x="18625" y="7456"/>
                  <a:pt x="18620" y="7470"/>
                </a:cubicBezTo>
                <a:cubicBezTo>
                  <a:pt x="18614" y="7483"/>
                  <a:pt x="18624" y="7493"/>
                  <a:pt x="18643" y="7493"/>
                </a:cubicBezTo>
                <a:cubicBezTo>
                  <a:pt x="18663" y="7493"/>
                  <a:pt x="18694" y="7500"/>
                  <a:pt x="18712" y="7510"/>
                </a:cubicBezTo>
                <a:cubicBezTo>
                  <a:pt x="18730" y="7519"/>
                  <a:pt x="18779" y="7481"/>
                  <a:pt x="18822" y="7425"/>
                </a:cubicBezTo>
                <a:cubicBezTo>
                  <a:pt x="18918" y="7301"/>
                  <a:pt x="18949" y="7331"/>
                  <a:pt x="18954" y="7552"/>
                </a:cubicBezTo>
                <a:cubicBezTo>
                  <a:pt x="18958" y="7686"/>
                  <a:pt x="18948" y="7723"/>
                  <a:pt x="18892" y="7800"/>
                </a:cubicBezTo>
                <a:cubicBezTo>
                  <a:pt x="18856" y="7850"/>
                  <a:pt x="18827" y="7914"/>
                  <a:pt x="18827" y="7941"/>
                </a:cubicBezTo>
                <a:cubicBezTo>
                  <a:pt x="18827" y="8010"/>
                  <a:pt x="18682" y="8171"/>
                  <a:pt x="18615" y="8179"/>
                </a:cubicBezTo>
                <a:cubicBezTo>
                  <a:pt x="18542" y="8187"/>
                  <a:pt x="18545" y="8181"/>
                  <a:pt x="18535" y="8345"/>
                </a:cubicBezTo>
                <a:cubicBezTo>
                  <a:pt x="18530" y="8422"/>
                  <a:pt x="18514" y="8491"/>
                  <a:pt x="18500" y="8497"/>
                </a:cubicBezTo>
                <a:cubicBezTo>
                  <a:pt x="18485" y="8503"/>
                  <a:pt x="18445" y="8435"/>
                  <a:pt x="18411" y="8347"/>
                </a:cubicBezTo>
                <a:cubicBezTo>
                  <a:pt x="18335" y="8157"/>
                  <a:pt x="18353" y="8063"/>
                  <a:pt x="18465" y="8063"/>
                </a:cubicBezTo>
                <a:cubicBezTo>
                  <a:pt x="18502" y="8063"/>
                  <a:pt x="18547" y="8041"/>
                  <a:pt x="18564" y="8015"/>
                </a:cubicBezTo>
                <a:cubicBezTo>
                  <a:pt x="18580" y="7989"/>
                  <a:pt x="18602" y="7975"/>
                  <a:pt x="18615" y="7985"/>
                </a:cubicBezTo>
                <a:cubicBezTo>
                  <a:pt x="18639" y="8005"/>
                  <a:pt x="18707" y="7945"/>
                  <a:pt x="18707" y="7903"/>
                </a:cubicBezTo>
                <a:cubicBezTo>
                  <a:pt x="18707" y="7889"/>
                  <a:pt x="18689" y="7852"/>
                  <a:pt x="18666" y="7821"/>
                </a:cubicBezTo>
                <a:cubicBezTo>
                  <a:pt x="18622" y="7764"/>
                  <a:pt x="18620" y="7755"/>
                  <a:pt x="18615" y="7651"/>
                </a:cubicBezTo>
                <a:cubicBezTo>
                  <a:pt x="18610" y="7558"/>
                  <a:pt x="18540" y="7572"/>
                  <a:pt x="18540" y="7665"/>
                </a:cubicBezTo>
                <a:cubicBezTo>
                  <a:pt x="18540" y="7771"/>
                  <a:pt x="18394" y="7890"/>
                  <a:pt x="18326" y="7842"/>
                </a:cubicBezTo>
                <a:cubicBezTo>
                  <a:pt x="18261" y="7796"/>
                  <a:pt x="18229" y="7801"/>
                  <a:pt x="18229" y="7855"/>
                </a:cubicBezTo>
                <a:cubicBezTo>
                  <a:pt x="18229" y="7880"/>
                  <a:pt x="18193" y="7931"/>
                  <a:pt x="18151" y="7971"/>
                </a:cubicBezTo>
                <a:cubicBezTo>
                  <a:pt x="18108" y="8010"/>
                  <a:pt x="18064" y="8062"/>
                  <a:pt x="18053" y="8084"/>
                </a:cubicBezTo>
                <a:cubicBezTo>
                  <a:pt x="18021" y="8154"/>
                  <a:pt x="17941" y="8132"/>
                  <a:pt x="17916" y="8046"/>
                </a:cubicBezTo>
                <a:cubicBezTo>
                  <a:pt x="17904" y="8003"/>
                  <a:pt x="17888" y="7966"/>
                  <a:pt x="17883" y="7966"/>
                </a:cubicBezTo>
                <a:cubicBezTo>
                  <a:pt x="17877" y="7966"/>
                  <a:pt x="17855" y="7957"/>
                  <a:pt x="17832" y="7945"/>
                </a:cubicBezTo>
                <a:cubicBezTo>
                  <a:pt x="17800" y="7929"/>
                  <a:pt x="17795" y="7936"/>
                  <a:pt x="17811" y="7971"/>
                </a:cubicBezTo>
                <a:cubicBezTo>
                  <a:pt x="17823" y="7995"/>
                  <a:pt x="17834" y="8034"/>
                  <a:pt x="17836" y="8057"/>
                </a:cubicBezTo>
                <a:cubicBezTo>
                  <a:pt x="17839" y="8080"/>
                  <a:pt x="17859" y="8123"/>
                  <a:pt x="17879" y="8154"/>
                </a:cubicBezTo>
                <a:cubicBezTo>
                  <a:pt x="17921" y="8215"/>
                  <a:pt x="17930" y="8395"/>
                  <a:pt x="17892" y="8425"/>
                </a:cubicBezTo>
                <a:cubicBezTo>
                  <a:pt x="17879" y="8436"/>
                  <a:pt x="17868" y="8465"/>
                  <a:pt x="17868" y="8488"/>
                </a:cubicBezTo>
                <a:cubicBezTo>
                  <a:pt x="17868" y="8512"/>
                  <a:pt x="17858" y="8570"/>
                  <a:pt x="17844" y="8617"/>
                </a:cubicBezTo>
                <a:cubicBezTo>
                  <a:pt x="17824" y="8687"/>
                  <a:pt x="17815" y="8696"/>
                  <a:pt x="17785" y="8663"/>
                </a:cubicBezTo>
                <a:cubicBezTo>
                  <a:pt x="17740" y="8613"/>
                  <a:pt x="17738" y="8415"/>
                  <a:pt x="17784" y="8392"/>
                </a:cubicBezTo>
                <a:cubicBezTo>
                  <a:pt x="17813" y="8377"/>
                  <a:pt x="17812" y="8356"/>
                  <a:pt x="17781" y="8257"/>
                </a:cubicBezTo>
                <a:cubicBezTo>
                  <a:pt x="17761" y="8193"/>
                  <a:pt x="17718" y="8095"/>
                  <a:pt x="17686" y="8040"/>
                </a:cubicBezTo>
                <a:cubicBezTo>
                  <a:pt x="17655" y="7985"/>
                  <a:pt x="17629" y="7923"/>
                  <a:pt x="17629" y="7903"/>
                </a:cubicBezTo>
                <a:cubicBezTo>
                  <a:pt x="17629" y="7879"/>
                  <a:pt x="17591" y="7871"/>
                  <a:pt x="17516" y="7878"/>
                </a:cubicBezTo>
                <a:cubicBezTo>
                  <a:pt x="17408" y="7888"/>
                  <a:pt x="17403" y="7883"/>
                  <a:pt x="17403" y="7808"/>
                </a:cubicBezTo>
                <a:cubicBezTo>
                  <a:pt x="17403" y="7706"/>
                  <a:pt x="17328" y="7608"/>
                  <a:pt x="17267" y="7630"/>
                </a:cubicBezTo>
                <a:cubicBezTo>
                  <a:pt x="17237" y="7640"/>
                  <a:pt x="17214" y="7628"/>
                  <a:pt x="17205" y="7594"/>
                </a:cubicBezTo>
                <a:cubicBezTo>
                  <a:pt x="17197" y="7565"/>
                  <a:pt x="17175" y="7530"/>
                  <a:pt x="17157" y="7516"/>
                </a:cubicBezTo>
                <a:cubicBezTo>
                  <a:pt x="17105" y="7474"/>
                  <a:pt x="17149" y="7425"/>
                  <a:pt x="17230" y="7434"/>
                </a:cubicBezTo>
                <a:cubicBezTo>
                  <a:pt x="17313" y="7443"/>
                  <a:pt x="17423" y="7379"/>
                  <a:pt x="17403" y="7335"/>
                </a:cubicBezTo>
                <a:cubicBezTo>
                  <a:pt x="17395" y="7319"/>
                  <a:pt x="17400" y="7299"/>
                  <a:pt x="17414" y="7288"/>
                </a:cubicBezTo>
                <a:cubicBezTo>
                  <a:pt x="17427" y="7278"/>
                  <a:pt x="17438" y="7242"/>
                  <a:pt x="17438" y="7211"/>
                </a:cubicBezTo>
                <a:cubicBezTo>
                  <a:pt x="17438" y="7179"/>
                  <a:pt x="17455" y="7135"/>
                  <a:pt x="17474" y="7114"/>
                </a:cubicBezTo>
                <a:cubicBezTo>
                  <a:pt x="17494" y="7092"/>
                  <a:pt x="17509" y="7048"/>
                  <a:pt x="17509" y="7015"/>
                </a:cubicBezTo>
                <a:cubicBezTo>
                  <a:pt x="17509" y="6982"/>
                  <a:pt x="17525" y="6947"/>
                  <a:pt x="17545" y="6937"/>
                </a:cubicBezTo>
                <a:cubicBezTo>
                  <a:pt x="17571" y="6923"/>
                  <a:pt x="17563" y="6898"/>
                  <a:pt x="17508" y="6832"/>
                </a:cubicBezTo>
                <a:cubicBezTo>
                  <a:pt x="17469" y="6784"/>
                  <a:pt x="17445" y="6736"/>
                  <a:pt x="17454" y="6724"/>
                </a:cubicBezTo>
                <a:cubicBezTo>
                  <a:pt x="17463" y="6712"/>
                  <a:pt x="17522" y="6703"/>
                  <a:pt x="17586" y="6703"/>
                </a:cubicBezTo>
                <a:cubicBezTo>
                  <a:pt x="17685" y="6703"/>
                  <a:pt x="17701" y="6694"/>
                  <a:pt x="17701" y="6642"/>
                </a:cubicBezTo>
                <a:cubicBezTo>
                  <a:pt x="17701" y="6608"/>
                  <a:pt x="17712" y="6571"/>
                  <a:pt x="17725" y="6560"/>
                </a:cubicBezTo>
                <a:cubicBezTo>
                  <a:pt x="17767" y="6525"/>
                  <a:pt x="17751" y="6477"/>
                  <a:pt x="17704" y="6497"/>
                </a:cubicBezTo>
                <a:cubicBezTo>
                  <a:pt x="17679" y="6507"/>
                  <a:pt x="17651" y="6501"/>
                  <a:pt x="17642" y="6482"/>
                </a:cubicBezTo>
                <a:cubicBezTo>
                  <a:pt x="17622" y="6439"/>
                  <a:pt x="17724" y="6293"/>
                  <a:pt x="17776" y="6293"/>
                </a:cubicBezTo>
                <a:cubicBezTo>
                  <a:pt x="17848" y="6292"/>
                  <a:pt x="17877" y="6209"/>
                  <a:pt x="17835" y="6124"/>
                </a:cubicBezTo>
                <a:cubicBezTo>
                  <a:pt x="17814" y="6083"/>
                  <a:pt x="17804" y="6039"/>
                  <a:pt x="17812" y="6027"/>
                </a:cubicBezTo>
                <a:cubicBezTo>
                  <a:pt x="17821" y="6016"/>
                  <a:pt x="17812" y="6006"/>
                  <a:pt x="17792" y="6006"/>
                </a:cubicBezTo>
                <a:cubicBezTo>
                  <a:pt x="17738" y="6006"/>
                  <a:pt x="17693" y="5922"/>
                  <a:pt x="17712" y="5857"/>
                </a:cubicBezTo>
                <a:cubicBezTo>
                  <a:pt x="17727" y="5804"/>
                  <a:pt x="17731" y="5805"/>
                  <a:pt x="17760" y="5857"/>
                </a:cubicBezTo>
                <a:cubicBezTo>
                  <a:pt x="17794" y="5917"/>
                  <a:pt x="17820" y="5899"/>
                  <a:pt x="17820" y="5817"/>
                </a:cubicBezTo>
                <a:cubicBezTo>
                  <a:pt x="17820" y="5788"/>
                  <a:pt x="17849" y="5724"/>
                  <a:pt x="17883" y="5676"/>
                </a:cubicBezTo>
                <a:cubicBezTo>
                  <a:pt x="17938" y="5596"/>
                  <a:pt x="17941" y="5584"/>
                  <a:pt x="17907" y="5535"/>
                </a:cubicBezTo>
                <a:cubicBezTo>
                  <a:pt x="17886" y="5505"/>
                  <a:pt x="17869" y="5446"/>
                  <a:pt x="17868" y="5404"/>
                </a:cubicBezTo>
                <a:cubicBezTo>
                  <a:pt x="17868" y="5337"/>
                  <a:pt x="17864" y="5335"/>
                  <a:pt x="17843" y="5383"/>
                </a:cubicBezTo>
                <a:cubicBezTo>
                  <a:pt x="17808" y="5461"/>
                  <a:pt x="17699" y="5456"/>
                  <a:pt x="17683" y="5375"/>
                </a:cubicBezTo>
                <a:cubicBezTo>
                  <a:pt x="17673" y="5324"/>
                  <a:pt x="17664" y="5318"/>
                  <a:pt x="17637" y="5347"/>
                </a:cubicBezTo>
                <a:cubicBezTo>
                  <a:pt x="17589" y="5400"/>
                  <a:pt x="17556" y="5346"/>
                  <a:pt x="17548" y="5206"/>
                </a:cubicBezTo>
                <a:cubicBezTo>
                  <a:pt x="17544" y="5144"/>
                  <a:pt x="17527" y="5070"/>
                  <a:pt x="17511" y="5044"/>
                </a:cubicBezTo>
                <a:cubicBezTo>
                  <a:pt x="17495" y="5019"/>
                  <a:pt x="17486" y="4966"/>
                  <a:pt x="17490" y="4926"/>
                </a:cubicBezTo>
                <a:cubicBezTo>
                  <a:pt x="17497" y="4862"/>
                  <a:pt x="17515" y="4851"/>
                  <a:pt x="17650" y="4832"/>
                </a:cubicBezTo>
                <a:cubicBezTo>
                  <a:pt x="17734" y="4819"/>
                  <a:pt x="17820" y="4789"/>
                  <a:pt x="17841" y="4764"/>
                </a:cubicBezTo>
                <a:cubicBezTo>
                  <a:pt x="17863" y="4740"/>
                  <a:pt x="17896" y="4726"/>
                  <a:pt x="17916" y="4735"/>
                </a:cubicBezTo>
                <a:cubicBezTo>
                  <a:pt x="17943" y="4746"/>
                  <a:pt x="17942" y="4739"/>
                  <a:pt x="17911" y="4707"/>
                </a:cubicBezTo>
                <a:cubicBezTo>
                  <a:pt x="17886" y="4681"/>
                  <a:pt x="17868" y="4609"/>
                  <a:pt x="17864" y="4522"/>
                </a:cubicBezTo>
                <a:cubicBezTo>
                  <a:pt x="17857" y="4394"/>
                  <a:pt x="17850" y="4378"/>
                  <a:pt x="17797" y="4377"/>
                </a:cubicBezTo>
                <a:cubicBezTo>
                  <a:pt x="17751" y="4376"/>
                  <a:pt x="17734" y="4397"/>
                  <a:pt x="17725" y="4457"/>
                </a:cubicBezTo>
                <a:cubicBezTo>
                  <a:pt x="17710" y="4555"/>
                  <a:pt x="17601" y="4574"/>
                  <a:pt x="17591" y="4480"/>
                </a:cubicBezTo>
                <a:cubicBezTo>
                  <a:pt x="17587" y="4448"/>
                  <a:pt x="17567" y="4402"/>
                  <a:pt x="17543" y="4379"/>
                </a:cubicBezTo>
                <a:cubicBezTo>
                  <a:pt x="17512" y="4349"/>
                  <a:pt x="17500" y="4300"/>
                  <a:pt x="17503" y="4208"/>
                </a:cubicBezTo>
                <a:cubicBezTo>
                  <a:pt x="17508" y="4054"/>
                  <a:pt x="17476" y="4016"/>
                  <a:pt x="17418" y="4109"/>
                </a:cubicBezTo>
                <a:lnTo>
                  <a:pt x="17377" y="4179"/>
                </a:lnTo>
                <a:lnTo>
                  <a:pt x="17332" y="4116"/>
                </a:lnTo>
                <a:cubicBezTo>
                  <a:pt x="17308" y="4081"/>
                  <a:pt x="17276" y="4059"/>
                  <a:pt x="17259" y="4067"/>
                </a:cubicBezTo>
                <a:cubicBezTo>
                  <a:pt x="17196" y="4099"/>
                  <a:pt x="17196" y="4009"/>
                  <a:pt x="17259" y="3926"/>
                </a:cubicBezTo>
                <a:cubicBezTo>
                  <a:pt x="17316" y="3851"/>
                  <a:pt x="17327" y="3848"/>
                  <a:pt x="17348" y="3893"/>
                </a:cubicBezTo>
                <a:cubicBezTo>
                  <a:pt x="17370" y="3938"/>
                  <a:pt x="17378" y="3937"/>
                  <a:pt x="17420" y="3882"/>
                </a:cubicBezTo>
                <a:cubicBezTo>
                  <a:pt x="17453" y="3839"/>
                  <a:pt x="17485" y="3825"/>
                  <a:pt x="17530" y="3838"/>
                </a:cubicBezTo>
                <a:cubicBezTo>
                  <a:pt x="17594" y="3857"/>
                  <a:pt x="17593" y="3858"/>
                  <a:pt x="17516" y="3768"/>
                </a:cubicBezTo>
                <a:cubicBezTo>
                  <a:pt x="17473" y="3719"/>
                  <a:pt x="17438" y="3658"/>
                  <a:pt x="17438" y="3632"/>
                </a:cubicBezTo>
                <a:cubicBezTo>
                  <a:pt x="17438" y="3605"/>
                  <a:pt x="17431" y="3574"/>
                  <a:pt x="17422" y="3562"/>
                </a:cubicBezTo>
                <a:cubicBezTo>
                  <a:pt x="17391" y="3522"/>
                  <a:pt x="17391" y="3430"/>
                  <a:pt x="17422" y="3398"/>
                </a:cubicBezTo>
                <a:cubicBezTo>
                  <a:pt x="17439" y="3381"/>
                  <a:pt x="17461" y="3341"/>
                  <a:pt x="17470" y="3309"/>
                </a:cubicBezTo>
                <a:cubicBezTo>
                  <a:pt x="17492" y="3229"/>
                  <a:pt x="17564" y="3256"/>
                  <a:pt x="17583" y="3352"/>
                </a:cubicBezTo>
                <a:cubicBezTo>
                  <a:pt x="17591" y="3395"/>
                  <a:pt x="17610" y="3428"/>
                  <a:pt x="17626" y="3423"/>
                </a:cubicBezTo>
                <a:cubicBezTo>
                  <a:pt x="17642" y="3419"/>
                  <a:pt x="17661" y="3439"/>
                  <a:pt x="17669" y="3469"/>
                </a:cubicBezTo>
                <a:cubicBezTo>
                  <a:pt x="17677" y="3500"/>
                  <a:pt x="17715" y="3563"/>
                  <a:pt x="17752" y="3608"/>
                </a:cubicBezTo>
                <a:cubicBezTo>
                  <a:pt x="17802" y="3671"/>
                  <a:pt x="17820" y="3682"/>
                  <a:pt x="17830" y="3648"/>
                </a:cubicBezTo>
                <a:cubicBezTo>
                  <a:pt x="17845" y="3597"/>
                  <a:pt x="17907" y="3591"/>
                  <a:pt x="17929" y="3638"/>
                </a:cubicBezTo>
                <a:cubicBezTo>
                  <a:pt x="17937" y="3656"/>
                  <a:pt x="17933" y="3690"/>
                  <a:pt x="17918" y="3714"/>
                </a:cubicBezTo>
                <a:cubicBezTo>
                  <a:pt x="17901" y="3740"/>
                  <a:pt x="17899" y="3764"/>
                  <a:pt x="17913" y="3775"/>
                </a:cubicBezTo>
                <a:cubicBezTo>
                  <a:pt x="17925" y="3785"/>
                  <a:pt x="17942" y="3773"/>
                  <a:pt x="17950" y="3747"/>
                </a:cubicBezTo>
                <a:cubicBezTo>
                  <a:pt x="17968" y="3683"/>
                  <a:pt x="18005" y="3687"/>
                  <a:pt x="18077" y="3762"/>
                </a:cubicBezTo>
                <a:cubicBezTo>
                  <a:pt x="18204" y="3893"/>
                  <a:pt x="18218" y="3815"/>
                  <a:pt x="18096" y="3655"/>
                </a:cubicBezTo>
                <a:cubicBezTo>
                  <a:pt x="18016" y="3548"/>
                  <a:pt x="17989" y="3437"/>
                  <a:pt x="18034" y="3400"/>
                </a:cubicBezTo>
                <a:cubicBezTo>
                  <a:pt x="18056" y="3382"/>
                  <a:pt x="18054" y="3344"/>
                  <a:pt x="18029" y="3257"/>
                </a:cubicBezTo>
                <a:cubicBezTo>
                  <a:pt x="18022" y="3231"/>
                  <a:pt x="18012" y="3148"/>
                  <a:pt x="18005" y="3074"/>
                </a:cubicBezTo>
                <a:cubicBezTo>
                  <a:pt x="17997" y="2977"/>
                  <a:pt x="17975" y="2920"/>
                  <a:pt x="17930" y="2874"/>
                </a:cubicBezTo>
                <a:cubicBezTo>
                  <a:pt x="17896" y="2838"/>
                  <a:pt x="17868" y="2789"/>
                  <a:pt x="17868" y="2764"/>
                </a:cubicBezTo>
                <a:cubicBezTo>
                  <a:pt x="17868" y="2739"/>
                  <a:pt x="17842" y="2705"/>
                  <a:pt x="17809" y="2688"/>
                </a:cubicBezTo>
                <a:cubicBezTo>
                  <a:pt x="17766" y="2667"/>
                  <a:pt x="17749" y="2634"/>
                  <a:pt x="17749" y="2575"/>
                </a:cubicBezTo>
                <a:cubicBezTo>
                  <a:pt x="17749" y="2529"/>
                  <a:pt x="17723" y="2450"/>
                  <a:pt x="17690" y="2398"/>
                </a:cubicBezTo>
                <a:cubicBezTo>
                  <a:pt x="17657" y="2346"/>
                  <a:pt x="17629" y="2285"/>
                  <a:pt x="17629" y="2261"/>
                </a:cubicBezTo>
                <a:cubicBezTo>
                  <a:pt x="17629" y="2238"/>
                  <a:pt x="17608" y="2214"/>
                  <a:pt x="17581" y="2208"/>
                </a:cubicBezTo>
                <a:cubicBezTo>
                  <a:pt x="17554" y="2203"/>
                  <a:pt x="17533" y="2186"/>
                  <a:pt x="17533" y="2173"/>
                </a:cubicBezTo>
                <a:cubicBezTo>
                  <a:pt x="17534" y="2160"/>
                  <a:pt x="17512" y="2121"/>
                  <a:pt x="17485" y="2086"/>
                </a:cubicBezTo>
                <a:cubicBezTo>
                  <a:pt x="17450" y="2040"/>
                  <a:pt x="17438" y="1981"/>
                  <a:pt x="17438" y="1863"/>
                </a:cubicBezTo>
                <a:cubicBezTo>
                  <a:pt x="17438" y="1765"/>
                  <a:pt x="17428" y="1710"/>
                  <a:pt x="17414" y="1722"/>
                </a:cubicBezTo>
                <a:cubicBezTo>
                  <a:pt x="17401" y="1733"/>
                  <a:pt x="17390" y="1803"/>
                  <a:pt x="17390" y="1878"/>
                </a:cubicBezTo>
                <a:cubicBezTo>
                  <a:pt x="17390" y="2034"/>
                  <a:pt x="17334" y="2203"/>
                  <a:pt x="17275" y="2225"/>
                </a:cubicBezTo>
                <a:cubicBezTo>
                  <a:pt x="17147" y="2273"/>
                  <a:pt x="17034" y="2279"/>
                  <a:pt x="17015" y="2240"/>
                </a:cubicBezTo>
                <a:cubicBezTo>
                  <a:pt x="17004" y="2217"/>
                  <a:pt x="16973" y="2198"/>
                  <a:pt x="16946" y="2198"/>
                </a:cubicBezTo>
                <a:cubicBezTo>
                  <a:pt x="16876" y="2198"/>
                  <a:pt x="16876" y="2110"/>
                  <a:pt x="16946" y="2011"/>
                </a:cubicBezTo>
                <a:cubicBezTo>
                  <a:pt x="16999" y="1935"/>
                  <a:pt x="17015" y="1929"/>
                  <a:pt x="17050" y="1964"/>
                </a:cubicBezTo>
                <a:cubicBezTo>
                  <a:pt x="17085" y="1999"/>
                  <a:pt x="17087" y="1998"/>
                  <a:pt x="17061" y="1960"/>
                </a:cubicBezTo>
                <a:cubicBezTo>
                  <a:pt x="17045" y="1936"/>
                  <a:pt x="17031" y="1879"/>
                  <a:pt x="17031" y="1834"/>
                </a:cubicBezTo>
                <a:cubicBezTo>
                  <a:pt x="17031" y="1775"/>
                  <a:pt x="17018" y="1751"/>
                  <a:pt x="16983" y="1747"/>
                </a:cubicBezTo>
                <a:cubicBezTo>
                  <a:pt x="16952" y="1744"/>
                  <a:pt x="16935" y="1762"/>
                  <a:pt x="16935" y="1798"/>
                </a:cubicBezTo>
                <a:cubicBezTo>
                  <a:pt x="16935" y="1861"/>
                  <a:pt x="16816" y="2014"/>
                  <a:pt x="16702" y="2097"/>
                </a:cubicBezTo>
                <a:cubicBezTo>
                  <a:pt x="16639" y="2143"/>
                  <a:pt x="16615" y="2146"/>
                  <a:pt x="16572" y="2116"/>
                </a:cubicBezTo>
                <a:lnTo>
                  <a:pt x="16519" y="2078"/>
                </a:lnTo>
                <a:lnTo>
                  <a:pt x="16572" y="2021"/>
                </a:lnTo>
                <a:cubicBezTo>
                  <a:pt x="16603" y="1988"/>
                  <a:pt x="16615" y="1957"/>
                  <a:pt x="16600" y="1945"/>
                </a:cubicBezTo>
                <a:cubicBezTo>
                  <a:pt x="16587" y="1934"/>
                  <a:pt x="16575" y="1891"/>
                  <a:pt x="16575" y="1848"/>
                </a:cubicBezTo>
                <a:cubicBezTo>
                  <a:pt x="16575" y="1762"/>
                  <a:pt x="16525" y="1744"/>
                  <a:pt x="16479" y="1817"/>
                </a:cubicBezTo>
                <a:cubicBezTo>
                  <a:pt x="16463" y="1843"/>
                  <a:pt x="16442" y="1858"/>
                  <a:pt x="16433" y="1851"/>
                </a:cubicBezTo>
                <a:cubicBezTo>
                  <a:pt x="16423" y="1843"/>
                  <a:pt x="16371" y="1834"/>
                  <a:pt x="16315" y="1829"/>
                </a:cubicBezTo>
                <a:cubicBezTo>
                  <a:pt x="16259" y="1825"/>
                  <a:pt x="16208" y="1810"/>
                  <a:pt x="16202" y="1796"/>
                </a:cubicBezTo>
                <a:cubicBezTo>
                  <a:pt x="16195" y="1782"/>
                  <a:pt x="16179" y="1778"/>
                  <a:pt x="16168" y="1787"/>
                </a:cubicBezTo>
                <a:cubicBezTo>
                  <a:pt x="16133" y="1816"/>
                  <a:pt x="16115" y="1739"/>
                  <a:pt x="16146" y="1691"/>
                </a:cubicBezTo>
                <a:cubicBezTo>
                  <a:pt x="16184" y="1630"/>
                  <a:pt x="16157" y="1631"/>
                  <a:pt x="16083" y="1695"/>
                </a:cubicBezTo>
                <a:cubicBezTo>
                  <a:pt x="16042" y="1731"/>
                  <a:pt x="16015" y="1737"/>
                  <a:pt x="15994" y="1714"/>
                </a:cubicBezTo>
                <a:cubicBezTo>
                  <a:pt x="15973" y="1691"/>
                  <a:pt x="15929" y="1692"/>
                  <a:pt x="15849" y="1716"/>
                </a:cubicBezTo>
                <a:cubicBezTo>
                  <a:pt x="15765" y="1741"/>
                  <a:pt x="15722" y="1741"/>
                  <a:pt x="15691" y="1716"/>
                </a:cubicBezTo>
                <a:cubicBezTo>
                  <a:pt x="15646" y="1679"/>
                  <a:pt x="15435" y="1720"/>
                  <a:pt x="15391" y="1775"/>
                </a:cubicBezTo>
                <a:cubicBezTo>
                  <a:pt x="15365" y="1807"/>
                  <a:pt x="15155" y="1812"/>
                  <a:pt x="15131" y="1781"/>
                </a:cubicBezTo>
                <a:cubicBezTo>
                  <a:pt x="15123" y="1770"/>
                  <a:pt x="15122" y="1745"/>
                  <a:pt x="15131" y="1726"/>
                </a:cubicBezTo>
                <a:cubicBezTo>
                  <a:pt x="15168" y="1647"/>
                  <a:pt x="15154" y="1581"/>
                  <a:pt x="15099" y="1581"/>
                </a:cubicBezTo>
                <a:cubicBezTo>
                  <a:pt x="15069" y="1581"/>
                  <a:pt x="15039" y="1595"/>
                  <a:pt x="15031" y="1613"/>
                </a:cubicBezTo>
                <a:cubicBezTo>
                  <a:pt x="15023" y="1630"/>
                  <a:pt x="14987" y="1644"/>
                  <a:pt x="14951" y="1644"/>
                </a:cubicBezTo>
                <a:cubicBezTo>
                  <a:pt x="14903" y="1644"/>
                  <a:pt x="14879" y="1667"/>
                  <a:pt x="14855" y="1737"/>
                </a:cubicBezTo>
                <a:cubicBezTo>
                  <a:pt x="14838" y="1788"/>
                  <a:pt x="14827" y="1855"/>
                  <a:pt x="14831" y="1886"/>
                </a:cubicBezTo>
                <a:cubicBezTo>
                  <a:pt x="14837" y="1929"/>
                  <a:pt x="14819" y="1948"/>
                  <a:pt x="14760" y="1960"/>
                </a:cubicBezTo>
                <a:cubicBezTo>
                  <a:pt x="14716" y="1969"/>
                  <a:pt x="14684" y="1991"/>
                  <a:pt x="14688" y="2008"/>
                </a:cubicBezTo>
                <a:cubicBezTo>
                  <a:pt x="14699" y="2058"/>
                  <a:pt x="14517" y="2067"/>
                  <a:pt x="14503" y="2017"/>
                </a:cubicBezTo>
                <a:cubicBezTo>
                  <a:pt x="14486" y="1960"/>
                  <a:pt x="14295" y="1964"/>
                  <a:pt x="14243" y="2021"/>
                </a:cubicBezTo>
                <a:cubicBezTo>
                  <a:pt x="14221" y="2045"/>
                  <a:pt x="14198" y="2056"/>
                  <a:pt x="14190" y="2046"/>
                </a:cubicBezTo>
                <a:cubicBezTo>
                  <a:pt x="14177" y="2029"/>
                  <a:pt x="14073" y="2148"/>
                  <a:pt x="14072" y="2181"/>
                </a:cubicBezTo>
                <a:cubicBezTo>
                  <a:pt x="14071" y="2222"/>
                  <a:pt x="14030" y="2276"/>
                  <a:pt x="14000" y="2276"/>
                </a:cubicBezTo>
                <a:cubicBezTo>
                  <a:pt x="13982" y="2276"/>
                  <a:pt x="13937" y="2261"/>
                  <a:pt x="13900" y="2242"/>
                </a:cubicBezTo>
                <a:cubicBezTo>
                  <a:pt x="13835" y="2209"/>
                  <a:pt x="13834" y="2208"/>
                  <a:pt x="13879" y="2164"/>
                </a:cubicBezTo>
                <a:cubicBezTo>
                  <a:pt x="13949" y="2097"/>
                  <a:pt x="13914" y="2110"/>
                  <a:pt x="13788" y="2198"/>
                </a:cubicBezTo>
                <a:cubicBezTo>
                  <a:pt x="13689" y="2267"/>
                  <a:pt x="13674" y="2271"/>
                  <a:pt x="13661" y="2225"/>
                </a:cubicBezTo>
                <a:cubicBezTo>
                  <a:pt x="13652" y="2197"/>
                  <a:pt x="13657" y="2147"/>
                  <a:pt x="13672" y="2116"/>
                </a:cubicBezTo>
                <a:cubicBezTo>
                  <a:pt x="13694" y="2070"/>
                  <a:pt x="13689" y="2052"/>
                  <a:pt x="13642" y="2011"/>
                </a:cubicBezTo>
                <a:cubicBezTo>
                  <a:pt x="13610" y="1983"/>
                  <a:pt x="13572" y="1960"/>
                  <a:pt x="13559" y="1960"/>
                </a:cubicBezTo>
                <a:cubicBezTo>
                  <a:pt x="13523" y="1960"/>
                  <a:pt x="13490" y="1864"/>
                  <a:pt x="13503" y="1798"/>
                </a:cubicBezTo>
                <a:cubicBezTo>
                  <a:pt x="13509" y="1766"/>
                  <a:pt x="13502" y="1717"/>
                  <a:pt x="13485" y="1691"/>
                </a:cubicBezTo>
                <a:cubicBezTo>
                  <a:pt x="13462" y="1654"/>
                  <a:pt x="13461" y="1632"/>
                  <a:pt x="13482" y="1604"/>
                </a:cubicBezTo>
                <a:cubicBezTo>
                  <a:pt x="13497" y="1584"/>
                  <a:pt x="13509" y="1549"/>
                  <a:pt x="13509" y="1524"/>
                </a:cubicBezTo>
                <a:cubicBezTo>
                  <a:pt x="13509" y="1488"/>
                  <a:pt x="13497" y="1490"/>
                  <a:pt x="13445" y="1535"/>
                </a:cubicBezTo>
                <a:cubicBezTo>
                  <a:pt x="13388" y="1584"/>
                  <a:pt x="13378" y="1584"/>
                  <a:pt x="13354" y="1541"/>
                </a:cubicBezTo>
                <a:cubicBezTo>
                  <a:pt x="13333" y="1502"/>
                  <a:pt x="13321" y="1500"/>
                  <a:pt x="13287" y="1533"/>
                </a:cubicBezTo>
                <a:cubicBezTo>
                  <a:pt x="13265" y="1554"/>
                  <a:pt x="13246" y="1594"/>
                  <a:pt x="13246" y="1621"/>
                </a:cubicBezTo>
                <a:cubicBezTo>
                  <a:pt x="13246" y="1700"/>
                  <a:pt x="13197" y="1720"/>
                  <a:pt x="13182" y="1646"/>
                </a:cubicBezTo>
                <a:cubicBezTo>
                  <a:pt x="13165" y="1559"/>
                  <a:pt x="13131" y="1564"/>
                  <a:pt x="13074" y="1661"/>
                </a:cubicBezTo>
                <a:cubicBezTo>
                  <a:pt x="13011" y="1766"/>
                  <a:pt x="12983" y="1735"/>
                  <a:pt x="12983" y="1566"/>
                </a:cubicBezTo>
                <a:cubicBezTo>
                  <a:pt x="12983" y="1362"/>
                  <a:pt x="12967" y="1328"/>
                  <a:pt x="12866" y="1328"/>
                </a:cubicBezTo>
                <a:cubicBezTo>
                  <a:pt x="12757" y="1328"/>
                  <a:pt x="12712" y="1406"/>
                  <a:pt x="12696" y="1627"/>
                </a:cubicBezTo>
                <a:cubicBezTo>
                  <a:pt x="12683" y="1795"/>
                  <a:pt x="12648" y="1825"/>
                  <a:pt x="12543" y="1760"/>
                </a:cubicBezTo>
                <a:cubicBezTo>
                  <a:pt x="12515" y="1743"/>
                  <a:pt x="12489" y="1747"/>
                  <a:pt x="12472" y="1768"/>
                </a:cubicBezTo>
                <a:cubicBezTo>
                  <a:pt x="12458" y="1787"/>
                  <a:pt x="12421" y="1802"/>
                  <a:pt x="12391" y="1802"/>
                </a:cubicBezTo>
                <a:cubicBezTo>
                  <a:pt x="12348" y="1802"/>
                  <a:pt x="12335" y="1820"/>
                  <a:pt x="12335" y="1882"/>
                </a:cubicBezTo>
                <a:cubicBezTo>
                  <a:pt x="12335" y="1930"/>
                  <a:pt x="12319" y="1971"/>
                  <a:pt x="12294" y="1983"/>
                </a:cubicBezTo>
                <a:cubicBezTo>
                  <a:pt x="12271" y="1994"/>
                  <a:pt x="12223" y="2029"/>
                  <a:pt x="12188" y="2061"/>
                </a:cubicBezTo>
                <a:cubicBezTo>
                  <a:pt x="12115" y="2129"/>
                  <a:pt x="12043" y="2135"/>
                  <a:pt x="11976" y="2080"/>
                </a:cubicBezTo>
                <a:cubicBezTo>
                  <a:pt x="11939" y="2049"/>
                  <a:pt x="11923" y="2049"/>
                  <a:pt x="11900" y="2080"/>
                </a:cubicBezTo>
                <a:cubicBezTo>
                  <a:pt x="11860" y="2133"/>
                  <a:pt x="11763" y="2129"/>
                  <a:pt x="11747" y="2074"/>
                </a:cubicBezTo>
                <a:cubicBezTo>
                  <a:pt x="11739" y="2049"/>
                  <a:pt x="11718" y="2035"/>
                  <a:pt x="11699" y="2044"/>
                </a:cubicBezTo>
                <a:cubicBezTo>
                  <a:pt x="11680" y="2054"/>
                  <a:pt x="11648" y="2044"/>
                  <a:pt x="11629" y="2023"/>
                </a:cubicBezTo>
                <a:cubicBezTo>
                  <a:pt x="11609" y="2002"/>
                  <a:pt x="11567" y="1993"/>
                  <a:pt x="11535" y="2004"/>
                </a:cubicBezTo>
                <a:cubicBezTo>
                  <a:pt x="11502" y="2015"/>
                  <a:pt x="11469" y="2009"/>
                  <a:pt x="11461" y="1992"/>
                </a:cubicBezTo>
                <a:cubicBezTo>
                  <a:pt x="11453" y="1974"/>
                  <a:pt x="11418" y="1960"/>
                  <a:pt x="11385" y="1960"/>
                </a:cubicBezTo>
                <a:cubicBezTo>
                  <a:pt x="11335" y="1960"/>
                  <a:pt x="11327" y="1972"/>
                  <a:pt x="11337" y="2023"/>
                </a:cubicBezTo>
                <a:cubicBezTo>
                  <a:pt x="11352" y="2098"/>
                  <a:pt x="11312" y="2141"/>
                  <a:pt x="11275" y="2091"/>
                </a:cubicBezTo>
                <a:cubicBezTo>
                  <a:pt x="11260" y="2071"/>
                  <a:pt x="11218" y="2055"/>
                  <a:pt x="11182" y="2055"/>
                </a:cubicBezTo>
                <a:cubicBezTo>
                  <a:pt x="11106" y="2055"/>
                  <a:pt x="11066" y="1980"/>
                  <a:pt x="11066" y="1836"/>
                </a:cubicBezTo>
                <a:cubicBezTo>
                  <a:pt x="11066" y="1758"/>
                  <a:pt x="11057" y="1739"/>
                  <a:pt x="11016" y="1739"/>
                </a:cubicBezTo>
                <a:cubicBezTo>
                  <a:pt x="10975" y="1739"/>
                  <a:pt x="10968" y="1753"/>
                  <a:pt x="10979" y="1815"/>
                </a:cubicBezTo>
                <a:cubicBezTo>
                  <a:pt x="10989" y="1864"/>
                  <a:pt x="10980" y="1905"/>
                  <a:pt x="10956" y="1933"/>
                </a:cubicBezTo>
                <a:cubicBezTo>
                  <a:pt x="10923" y="1968"/>
                  <a:pt x="10912" y="1965"/>
                  <a:pt x="10884" y="1914"/>
                </a:cubicBezTo>
                <a:cubicBezTo>
                  <a:pt x="10865" y="1881"/>
                  <a:pt x="10850" y="1846"/>
                  <a:pt x="10850" y="1836"/>
                </a:cubicBezTo>
                <a:cubicBezTo>
                  <a:pt x="10850" y="1817"/>
                  <a:pt x="10732" y="1739"/>
                  <a:pt x="10704" y="1739"/>
                </a:cubicBezTo>
                <a:cubicBezTo>
                  <a:pt x="10694" y="1739"/>
                  <a:pt x="10682" y="1786"/>
                  <a:pt x="10678" y="1842"/>
                </a:cubicBezTo>
                <a:cubicBezTo>
                  <a:pt x="10669" y="1962"/>
                  <a:pt x="10604" y="1985"/>
                  <a:pt x="10592" y="1872"/>
                </a:cubicBezTo>
                <a:cubicBezTo>
                  <a:pt x="10586" y="1815"/>
                  <a:pt x="10577" y="1806"/>
                  <a:pt x="10552" y="1834"/>
                </a:cubicBezTo>
                <a:cubicBezTo>
                  <a:pt x="10528" y="1860"/>
                  <a:pt x="10512" y="1853"/>
                  <a:pt x="10488" y="1808"/>
                </a:cubicBezTo>
                <a:cubicBezTo>
                  <a:pt x="10471" y="1776"/>
                  <a:pt x="10436" y="1742"/>
                  <a:pt x="10413" y="1731"/>
                </a:cubicBezTo>
                <a:cubicBezTo>
                  <a:pt x="10388" y="1718"/>
                  <a:pt x="10375" y="1683"/>
                  <a:pt x="10380" y="1644"/>
                </a:cubicBezTo>
                <a:cubicBezTo>
                  <a:pt x="10393" y="1530"/>
                  <a:pt x="10430" y="1511"/>
                  <a:pt x="10499" y="1583"/>
                </a:cubicBezTo>
                <a:cubicBezTo>
                  <a:pt x="10535" y="1620"/>
                  <a:pt x="10563" y="1642"/>
                  <a:pt x="10563" y="1632"/>
                </a:cubicBezTo>
                <a:cubicBezTo>
                  <a:pt x="10563" y="1622"/>
                  <a:pt x="10563" y="1603"/>
                  <a:pt x="10563" y="1589"/>
                </a:cubicBezTo>
                <a:cubicBezTo>
                  <a:pt x="10563" y="1576"/>
                  <a:pt x="10553" y="1564"/>
                  <a:pt x="10541" y="1564"/>
                </a:cubicBezTo>
                <a:cubicBezTo>
                  <a:pt x="10528" y="1564"/>
                  <a:pt x="10505" y="1548"/>
                  <a:pt x="10488" y="1526"/>
                </a:cubicBezTo>
                <a:cubicBezTo>
                  <a:pt x="10472" y="1505"/>
                  <a:pt x="10468" y="1487"/>
                  <a:pt x="10480" y="1486"/>
                </a:cubicBezTo>
                <a:cubicBezTo>
                  <a:pt x="10493" y="1486"/>
                  <a:pt x="10488" y="1472"/>
                  <a:pt x="10469" y="1457"/>
                </a:cubicBezTo>
                <a:cubicBezTo>
                  <a:pt x="10450" y="1441"/>
                  <a:pt x="10433" y="1394"/>
                  <a:pt x="10429" y="1354"/>
                </a:cubicBezTo>
                <a:cubicBezTo>
                  <a:pt x="10426" y="1313"/>
                  <a:pt x="10411" y="1203"/>
                  <a:pt x="10397" y="1107"/>
                </a:cubicBezTo>
                <a:cubicBezTo>
                  <a:pt x="10383" y="1012"/>
                  <a:pt x="10377" y="899"/>
                  <a:pt x="10385" y="859"/>
                </a:cubicBezTo>
                <a:cubicBezTo>
                  <a:pt x="10396" y="797"/>
                  <a:pt x="10391" y="791"/>
                  <a:pt x="10356" y="817"/>
                </a:cubicBezTo>
                <a:cubicBezTo>
                  <a:pt x="10324" y="840"/>
                  <a:pt x="10301" y="830"/>
                  <a:pt x="10260" y="779"/>
                </a:cubicBezTo>
                <a:cubicBezTo>
                  <a:pt x="10203" y="706"/>
                  <a:pt x="10189" y="703"/>
                  <a:pt x="9928" y="676"/>
                </a:cubicBezTo>
                <a:cubicBezTo>
                  <a:pt x="9799" y="662"/>
                  <a:pt x="9750" y="644"/>
                  <a:pt x="9713" y="592"/>
                </a:cubicBezTo>
                <a:cubicBezTo>
                  <a:pt x="9687" y="554"/>
                  <a:pt x="9668" y="512"/>
                  <a:pt x="9672" y="499"/>
                </a:cubicBezTo>
                <a:cubicBezTo>
                  <a:pt x="9684" y="450"/>
                  <a:pt x="9640" y="475"/>
                  <a:pt x="9613" y="533"/>
                </a:cubicBezTo>
                <a:cubicBezTo>
                  <a:pt x="9583" y="596"/>
                  <a:pt x="9445" y="641"/>
                  <a:pt x="9423" y="594"/>
                </a:cubicBezTo>
                <a:cubicBezTo>
                  <a:pt x="9415" y="578"/>
                  <a:pt x="9382" y="590"/>
                  <a:pt x="9348" y="619"/>
                </a:cubicBezTo>
                <a:cubicBezTo>
                  <a:pt x="9289" y="669"/>
                  <a:pt x="9284" y="669"/>
                  <a:pt x="9254" y="615"/>
                </a:cubicBezTo>
                <a:cubicBezTo>
                  <a:pt x="9236" y="583"/>
                  <a:pt x="9222" y="571"/>
                  <a:pt x="9222" y="587"/>
                </a:cubicBezTo>
                <a:cubicBezTo>
                  <a:pt x="9222" y="604"/>
                  <a:pt x="9196" y="576"/>
                  <a:pt x="9166" y="526"/>
                </a:cubicBezTo>
                <a:cubicBezTo>
                  <a:pt x="9121" y="452"/>
                  <a:pt x="9034" y="410"/>
                  <a:pt x="8984" y="425"/>
                </a:cubicBezTo>
                <a:close/>
                <a:moveTo>
                  <a:pt x="8727" y="442"/>
                </a:moveTo>
                <a:cubicBezTo>
                  <a:pt x="8722" y="442"/>
                  <a:pt x="8719" y="464"/>
                  <a:pt x="8719" y="491"/>
                </a:cubicBezTo>
                <a:cubicBezTo>
                  <a:pt x="8719" y="517"/>
                  <a:pt x="8729" y="537"/>
                  <a:pt x="8742" y="537"/>
                </a:cubicBezTo>
                <a:cubicBezTo>
                  <a:pt x="8754" y="537"/>
                  <a:pt x="8759" y="517"/>
                  <a:pt x="8751" y="491"/>
                </a:cubicBezTo>
                <a:cubicBezTo>
                  <a:pt x="8744" y="464"/>
                  <a:pt x="8732" y="442"/>
                  <a:pt x="8727" y="442"/>
                </a:cubicBezTo>
                <a:close/>
                <a:moveTo>
                  <a:pt x="8335" y="499"/>
                </a:moveTo>
                <a:cubicBezTo>
                  <a:pt x="8335" y="480"/>
                  <a:pt x="8316" y="487"/>
                  <a:pt x="8292" y="516"/>
                </a:cubicBezTo>
                <a:cubicBezTo>
                  <a:pt x="8268" y="545"/>
                  <a:pt x="8230" y="568"/>
                  <a:pt x="8209" y="568"/>
                </a:cubicBezTo>
                <a:cubicBezTo>
                  <a:pt x="8142" y="568"/>
                  <a:pt x="8135" y="638"/>
                  <a:pt x="8195" y="699"/>
                </a:cubicBezTo>
                <a:cubicBezTo>
                  <a:pt x="8260" y="766"/>
                  <a:pt x="8273" y="771"/>
                  <a:pt x="8252" y="726"/>
                </a:cubicBezTo>
                <a:cubicBezTo>
                  <a:pt x="8244" y="709"/>
                  <a:pt x="8265" y="681"/>
                  <a:pt x="8300" y="663"/>
                </a:cubicBezTo>
                <a:cubicBezTo>
                  <a:pt x="8344" y="641"/>
                  <a:pt x="8359" y="615"/>
                  <a:pt x="8349" y="581"/>
                </a:cubicBezTo>
                <a:cubicBezTo>
                  <a:pt x="8341" y="554"/>
                  <a:pt x="8335" y="518"/>
                  <a:pt x="8335" y="499"/>
                </a:cubicBezTo>
                <a:close/>
                <a:moveTo>
                  <a:pt x="10554" y="583"/>
                </a:moveTo>
                <a:cubicBezTo>
                  <a:pt x="10546" y="579"/>
                  <a:pt x="10534" y="588"/>
                  <a:pt x="10511" y="604"/>
                </a:cubicBezTo>
                <a:cubicBezTo>
                  <a:pt x="10459" y="641"/>
                  <a:pt x="10458" y="644"/>
                  <a:pt x="10504" y="667"/>
                </a:cubicBezTo>
                <a:cubicBezTo>
                  <a:pt x="10530" y="681"/>
                  <a:pt x="10553" y="691"/>
                  <a:pt x="10557" y="693"/>
                </a:cubicBezTo>
                <a:cubicBezTo>
                  <a:pt x="10560" y="694"/>
                  <a:pt x="10563" y="667"/>
                  <a:pt x="10563" y="632"/>
                </a:cubicBezTo>
                <a:cubicBezTo>
                  <a:pt x="10563" y="603"/>
                  <a:pt x="10561" y="587"/>
                  <a:pt x="10554" y="583"/>
                </a:cubicBezTo>
                <a:close/>
                <a:moveTo>
                  <a:pt x="11641" y="1328"/>
                </a:moveTo>
                <a:cubicBezTo>
                  <a:pt x="11628" y="1328"/>
                  <a:pt x="11617" y="1350"/>
                  <a:pt x="11617" y="1377"/>
                </a:cubicBezTo>
                <a:cubicBezTo>
                  <a:pt x="11617" y="1404"/>
                  <a:pt x="11628" y="1417"/>
                  <a:pt x="11641" y="1406"/>
                </a:cubicBezTo>
                <a:cubicBezTo>
                  <a:pt x="11655" y="1396"/>
                  <a:pt x="11665" y="1374"/>
                  <a:pt x="11665" y="1358"/>
                </a:cubicBezTo>
                <a:cubicBezTo>
                  <a:pt x="11665" y="1342"/>
                  <a:pt x="11655" y="1328"/>
                  <a:pt x="11641" y="1328"/>
                </a:cubicBezTo>
                <a:close/>
                <a:moveTo>
                  <a:pt x="16956" y="1328"/>
                </a:moveTo>
                <a:cubicBezTo>
                  <a:pt x="16882" y="1328"/>
                  <a:pt x="16880" y="1331"/>
                  <a:pt x="16924" y="1375"/>
                </a:cubicBezTo>
                <a:cubicBezTo>
                  <a:pt x="16976" y="1426"/>
                  <a:pt x="17010" y="1423"/>
                  <a:pt x="17025" y="1366"/>
                </a:cubicBezTo>
                <a:cubicBezTo>
                  <a:pt x="17031" y="1342"/>
                  <a:pt x="17006" y="1328"/>
                  <a:pt x="16956" y="1328"/>
                </a:cubicBezTo>
                <a:close/>
                <a:moveTo>
                  <a:pt x="12426" y="1339"/>
                </a:moveTo>
                <a:cubicBezTo>
                  <a:pt x="12410" y="1348"/>
                  <a:pt x="12422" y="1354"/>
                  <a:pt x="12455" y="1354"/>
                </a:cubicBezTo>
                <a:cubicBezTo>
                  <a:pt x="12488" y="1354"/>
                  <a:pt x="12502" y="1348"/>
                  <a:pt x="12485" y="1339"/>
                </a:cubicBezTo>
                <a:cubicBezTo>
                  <a:pt x="12469" y="1330"/>
                  <a:pt x="12443" y="1330"/>
                  <a:pt x="12426" y="1339"/>
                </a:cubicBezTo>
                <a:close/>
                <a:moveTo>
                  <a:pt x="13096" y="1400"/>
                </a:moveTo>
                <a:cubicBezTo>
                  <a:pt x="13066" y="1408"/>
                  <a:pt x="13085" y="1414"/>
                  <a:pt x="13137" y="1415"/>
                </a:cubicBezTo>
                <a:cubicBezTo>
                  <a:pt x="13190" y="1415"/>
                  <a:pt x="13215" y="1408"/>
                  <a:pt x="13192" y="1400"/>
                </a:cubicBezTo>
                <a:cubicBezTo>
                  <a:pt x="13169" y="1392"/>
                  <a:pt x="13126" y="1392"/>
                  <a:pt x="13096" y="1400"/>
                </a:cubicBezTo>
                <a:close/>
                <a:moveTo>
                  <a:pt x="15410" y="1423"/>
                </a:moveTo>
                <a:cubicBezTo>
                  <a:pt x="15383" y="1423"/>
                  <a:pt x="15383" y="1435"/>
                  <a:pt x="15407" y="1486"/>
                </a:cubicBezTo>
                <a:cubicBezTo>
                  <a:pt x="15439" y="1553"/>
                  <a:pt x="15455" y="1562"/>
                  <a:pt x="15481" y="1528"/>
                </a:cubicBezTo>
                <a:cubicBezTo>
                  <a:pt x="15502" y="1500"/>
                  <a:pt x="15451" y="1423"/>
                  <a:pt x="15410" y="1423"/>
                </a:cubicBezTo>
                <a:close/>
                <a:moveTo>
                  <a:pt x="16044" y="1497"/>
                </a:moveTo>
                <a:cubicBezTo>
                  <a:pt x="16024" y="1507"/>
                  <a:pt x="16030" y="1514"/>
                  <a:pt x="16058" y="1516"/>
                </a:cubicBezTo>
                <a:cubicBezTo>
                  <a:pt x="16083" y="1517"/>
                  <a:pt x="16098" y="1509"/>
                  <a:pt x="16090" y="1499"/>
                </a:cubicBezTo>
                <a:cubicBezTo>
                  <a:pt x="16082" y="1488"/>
                  <a:pt x="16061" y="1488"/>
                  <a:pt x="16044" y="1497"/>
                </a:cubicBezTo>
                <a:close/>
                <a:moveTo>
                  <a:pt x="14158" y="1615"/>
                </a:moveTo>
                <a:cubicBezTo>
                  <a:pt x="14146" y="1616"/>
                  <a:pt x="14132" y="1630"/>
                  <a:pt x="14123" y="1659"/>
                </a:cubicBezTo>
                <a:cubicBezTo>
                  <a:pt x="14103" y="1728"/>
                  <a:pt x="13950" y="1723"/>
                  <a:pt x="13919" y="1653"/>
                </a:cubicBezTo>
                <a:cubicBezTo>
                  <a:pt x="13897" y="1603"/>
                  <a:pt x="13894" y="1603"/>
                  <a:pt x="13894" y="1665"/>
                </a:cubicBezTo>
                <a:cubicBezTo>
                  <a:pt x="13893" y="1720"/>
                  <a:pt x="13909" y="1737"/>
                  <a:pt x="13970" y="1747"/>
                </a:cubicBezTo>
                <a:cubicBezTo>
                  <a:pt x="14013" y="1754"/>
                  <a:pt x="14050" y="1764"/>
                  <a:pt x="14053" y="1766"/>
                </a:cubicBezTo>
                <a:cubicBezTo>
                  <a:pt x="14071" y="1785"/>
                  <a:pt x="14181" y="1689"/>
                  <a:pt x="14181" y="1655"/>
                </a:cubicBezTo>
                <a:cubicBezTo>
                  <a:pt x="14181" y="1626"/>
                  <a:pt x="14170" y="1614"/>
                  <a:pt x="14158" y="1615"/>
                </a:cubicBezTo>
                <a:close/>
                <a:moveTo>
                  <a:pt x="14581" y="1714"/>
                </a:moveTo>
                <a:cubicBezTo>
                  <a:pt x="14568" y="1719"/>
                  <a:pt x="14563" y="1731"/>
                  <a:pt x="14563" y="1752"/>
                </a:cubicBezTo>
                <a:cubicBezTo>
                  <a:pt x="14563" y="1788"/>
                  <a:pt x="14584" y="1802"/>
                  <a:pt x="14634" y="1802"/>
                </a:cubicBezTo>
                <a:cubicBezTo>
                  <a:pt x="14672" y="1802"/>
                  <a:pt x="14713" y="1820"/>
                  <a:pt x="14723" y="1842"/>
                </a:cubicBezTo>
                <a:cubicBezTo>
                  <a:pt x="14737" y="1871"/>
                  <a:pt x="14744" y="1865"/>
                  <a:pt x="14750" y="1823"/>
                </a:cubicBezTo>
                <a:cubicBezTo>
                  <a:pt x="14761" y="1748"/>
                  <a:pt x="14753" y="1740"/>
                  <a:pt x="14650" y="1718"/>
                </a:cubicBezTo>
                <a:cubicBezTo>
                  <a:pt x="14615" y="1710"/>
                  <a:pt x="14594" y="1709"/>
                  <a:pt x="14581" y="1714"/>
                </a:cubicBezTo>
                <a:close/>
                <a:moveTo>
                  <a:pt x="7064" y="2118"/>
                </a:moveTo>
                <a:cubicBezTo>
                  <a:pt x="7050" y="2118"/>
                  <a:pt x="7046" y="2132"/>
                  <a:pt x="7054" y="2149"/>
                </a:cubicBezTo>
                <a:cubicBezTo>
                  <a:pt x="7062" y="2167"/>
                  <a:pt x="7074" y="2181"/>
                  <a:pt x="7080" y="2181"/>
                </a:cubicBezTo>
                <a:cubicBezTo>
                  <a:pt x="7085" y="2181"/>
                  <a:pt x="7089" y="2167"/>
                  <a:pt x="7089" y="2149"/>
                </a:cubicBezTo>
                <a:cubicBezTo>
                  <a:pt x="7089" y="2132"/>
                  <a:pt x="7078" y="2118"/>
                  <a:pt x="7064" y="2118"/>
                </a:cubicBezTo>
                <a:close/>
                <a:moveTo>
                  <a:pt x="7182" y="2128"/>
                </a:moveTo>
                <a:cubicBezTo>
                  <a:pt x="7163" y="2139"/>
                  <a:pt x="7168" y="2146"/>
                  <a:pt x="7196" y="2147"/>
                </a:cubicBezTo>
                <a:cubicBezTo>
                  <a:pt x="7221" y="2149"/>
                  <a:pt x="7234" y="2141"/>
                  <a:pt x="7226" y="2131"/>
                </a:cubicBezTo>
                <a:cubicBezTo>
                  <a:pt x="7218" y="2120"/>
                  <a:pt x="7199" y="2119"/>
                  <a:pt x="7182" y="2128"/>
                </a:cubicBezTo>
                <a:close/>
                <a:moveTo>
                  <a:pt x="5612" y="2623"/>
                </a:moveTo>
                <a:cubicBezTo>
                  <a:pt x="5551" y="2623"/>
                  <a:pt x="5549" y="2627"/>
                  <a:pt x="5593" y="2669"/>
                </a:cubicBezTo>
                <a:cubicBezTo>
                  <a:pt x="5640" y="2715"/>
                  <a:pt x="5676" y="2709"/>
                  <a:pt x="5676" y="2655"/>
                </a:cubicBezTo>
                <a:cubicBezTo>
                  <a:pt x="5676" y="2638"/>
                  <a:pt x="5648" y="2623"/>
                  <a:pt x="5612" y="2623"/>
                </a:cubicBezTo>
                <a:close/>
                <a:moveTo>
                  <a:pt x="4826" y="3072"/>
                </a:moveTo>
                <a:cubicBezTo>
                  <a:pt x="4751" y="3065"/>
                  <a:pt x="4743" y="3073"/>
                  <a:pt x="4743" y="3145"/>
                </a:cubicBezTo>
                <a:cubicBezTo>
                  <a:pt x="4743" y="3217"/>
                  <a:pt x="4750" y="3223"/>
                  <a:pt x="4808" y="3204"/>
                </a:cubicBezTo>
                <a:cubicBezTo>
                  <a:pt x="4868" y="3185"/>
                  <a:pt x="4909" y="3142"/>
                  <a:pt x="4910" y="3097"/>
                </a:cubicBezTo>
                <a:cubicBezTo>
                  <a:pt x="4911" y="3087"/>
                  <a:pt x="4872" y="3076"/>
                  <a:pt x="4826" y="3072"/>
                </a:cubicBezTo>
                <a:close/>
                <a:moveTo>
                  <a:pt x="18173" y="3375"/>
                </a:moveTo>
                <a:cubicBezTo>
                  <a:pt x="18166" y="3353"/>
                  <a:pt x="18160" y="3371"/>
                  <a:pt x="18160" y="3415"/>
                </a:cubicBezTo>
                <a:cubicBezTo>
                  <a:pt x="18160" y="3458"/>
                  <a:pt x="18166" y="3476"/>
                  <a:pt x="18173" y="3455"/>
                </a:cubicBezTo>
                <a:cubicBezTo>
                  <a:pt x="18180" y="3433"/>
                  <a:pt x="18180" y="3396"/>
                  <a:pt x="18173" y="3375"/>
                </a:cubicBezTo>
                <a:close/>
                <a:moveTo>
                  <a:pt x="18420" y="3385"/>
                </a:moveTo>
                <a:cubicBezTo>
                  <a:pt x="18420" y="3378"/>
                  <a:pt x="18409" y="3382"/>
                  <a:pt x="18387" y="3387"/>
                </a:cubicBezTo>
                <a:cubicBezTo>
                  <a:pt x="18362" y="3394"/>
                  <a:pt x="18337" y="3424"/>
                  <a:pt x="18334" y="3455"/>
                </a:cubicBezTo>
                <a:cubicBezTo>
                  <a:pt x="18326" y="3525"/>
                  <a:pt x="18331" y="3523"/>
                  <a:pt x="18387" y="3442"/>
                </a:cubicBezTo>
                <a:cubicBezTo>
                  <a:pt x="18409" y="3409"/>
                  <a:pt x="18420" y="3392"/>
                  <a:pt x="18420" y="3385"/>
                </a:cubicBezTo>
                <a:close/>
                <a:moveTo>
                  <a:pt x="4824" y="3427"/>
                </a:moveTo>
                <a:cubicBezTo>
                  <a:pt x="4721" y="3424"/>
                  <a:pt x="4718" y="3425"/>
                  <a:pt x="4768" y="3472"/>
                </a:cubicBezTo>
                <a:cubicBezTo>
                  <a:pt x="4819" y="3518"/>
                  <a:pt x="4819" y="3521"/>
                  <a:pt x="4776" y="3562"/>
                </a:cubicBezTo>
                <a:cubicBezTo>
                  <a:pt x="4742" y="3595"/>
                  <a:pt x="4740" y="3604"/>
                  <a:pt x="4768" y="3604"/>
                </a:cubicBezTo>
                <a:cubicBezTo>
                  <a:pt x="4788" y="3604"/>
                  <a:pt x="4833" y="3566"/>
                  <a:pt x="4867" y="3518"/>
                </a:cubicBezTo>
                <a:lnTo>
                  <a:pt x="4931" y="3429"/>
                </a:lnTo>
                <a:lnTo>
                  <a:pt x="4824" y="3427"/>
                </a:lnTo>
                <a:close/>
                <a:moveTo>
                  <a:pt x="18254" y="3573"/>
                </a:moveTo>
                <a:cubicBezTo>
                  <a:pt x="18241" y="3573"/>
                  <a:pt x="18224" y="3587"/>
                  <a:pt x="18216" y="3604"/>
                </a:cubicBezTo>
                <a:cubicBezTo>
                  <a:pt x="18208" y="3622"/>
                  <a:pt x="18212" y="3636"/>
                  <a:pt x="18226" y="3636"/>
                </a:cubicBezTo>
                <a:cubicBezTo>
                  <a:pt x="18239" y="3636"/>
                  <a:pt x="18256" y="3622"/>
                  <a:pt x="18264" y="3604"/>
                </a:cubicBezTo>
                <a:cubicBezTo>
                  <a:pt x="18272" y="3587"/>
                  <a:pt x="18267" y="3573"/>
                  <a:pt x="18254" y="3573"/>
                </a:cubicBezTo>
                <a:close/>
                <a:moveTo>
                  <a:pt x="2784" y="4436"/>
                </a:moveTo>
                <a:cubicBezTo>
                  <a:pt x="2766" y="4438"/>
                  <a:pt x="2759" y="4488"/>
                  <a:pt x="2772" y="4554"/>
                </a:cubicBezTo>
                <a:lnTo>
                  <a:pt x="2786" y="4627"/>
                </a:lnTo>
                <a:lnTo>
                  <a:pt x="2807" y="4554"/>
                </a:lnTo>
                <a:cubicBezTo>
                  <a:pt x="2819" y="4510"/>
                  <a:pt x="2818" y="4468"/>
                  <a:pt x="2805" y="4451"/>
                </a:cubicBezTo>
                <a:cubicBezTo>
                  <a:pt x="2797" y="4440"/>
                  <a:pt x="2790" y="4435"/>
                  <a:pt x="2784" y="4436"/>
                </a:cubicBezTo>
                <a:close/>
                <a:moveTo>
                  <a:pt x="3467" y="4566"/>
                </a:moveTo>
                <a:cubicBezTo>
                  <a:pt x="3460" y="4568"/>
                  <a:pt x="3456" y="4578"/>
                  <a:pt x="3453" y="4600"/>
                </a:cubicBezTo>
                <a:cubicBezTo>
                  <a:pt x="3448" y="4628"/>
                  <a:pt x="3450" y="4672"/>
                  <a:pt x="3457" y="4697"/>
                </a:cubicBezTo>
                <a:cubicBezTo>
                  <a:pt x="3475" y="4759"/>
                  <a:pt x="3511" y="4755"/>
                  <a:pt x="3531" y="4688"/>
                </a:cubicBezTo>
                <a:cubicBezTo>
                  <a:pt x="3541" y="4654"/>
                  <a:pt x="3531" y="4618"/>
                  <a:pt x="3504" y="4592"/>
                </a:cubicBezTo>
                <a:cubicBezTo>
                  <a:pt x="3485" y="4574"/>
                  <a:pt x="3474" y="4565"/>
                  <a:pt x="3467" y="4566"/>
                </a:cubicBezTo>
                <a:close/>
                <a:moveTo>
                  <a:pt x="3365" y="4901"/>
                </a:moveTo>
                <a:cubicBezTo>
                  <a:pt x="3321" y="4901"/>
                  <a:pt x="3316" y="4984"/>
                  <a:pt x="3359" y="5006"/>
                </a:cubicBezTo>
                <a:cubicBezTo>
                  <a:pt x="3414" y="5036"/>
                  <a:pt x="3431" y="5027"/>
                  <a:pt x="3416" y="4977"/>
                </a:cubicBezTo>
                <a:cubicBezTo>
                  <a:pt x="3408" y="4949"/>
                  <a:pt x="3402" y="4921"/>
                  <a:pt x="3402" y="4914"/>
                </a:cubicBezTo>
                <a:cubicBezTo>
                  <a:pt x="3402" y="4906"/>
                  <a:pt x="3385" y="4901"/>
                  <a:pt x="3365" y="4901"/>
                </a:cubicBezTo>
                <a:close/>
                <a:moveTo>
                  <a:pt x="3041" y="5406"/>
                </a:moveTo>
                <a:cubicBezTo>
                  <a:pt x="3028" y="5406"/>
                  <a:pt x="3017" y="5428"/>
                  <a:pt x="3017" y="5455"/>
                </a:cubicBezTo>
                <a:cubicBezTo>
                  <a:pt x="3017" y="5482"/>
                  <a:pt x="3028" y="5497"/>
                  <a:pt x="3041" y="5486"/>
                </a:cubicBezTo>
                <a:cubicBezTo>
                  <a:pt x="3054" y="5476"/>
                  <a:pt x="3065" y="5452"/>
                  <a:pt x="3065" y="5436"/>
                </a:cubicBezTo>
                <a:cubicBezTo>
                  <a:pt x="3065" y="5419"/>
                  <a:pt x="3054" y="5406"/>
                  <a:pt x="3041" y="5406"/>
                </a:cubicBezTo>
                <a:close/>
                <a:moveTo>
                  <a:pt x="2815" y="5480"/>
                </a:moveTo>
                <a:cubicBezTo>
                  <a:pt x="2790" y="5490"/>
                  <a:pt x="2775" y="5626"/>
                  <a:pt x="2794" y="5667"/>
                </a:cubicBezTo>
                <a:cubicBezTo>
                  <a:pt x="2800" y="5680"/>
                  <a:pt x="2824" y="5674"/>
                  <a:pt x="2848" y="5655"/>
                </a:cubicBezTo>
                <a:cubicBezTo>
                  <a:pt x="2883" y="5626"/>
                  <a:pt x="2885" y="5606"/>
                  <a:pt x="2864" y="5545"/>
                </a:cubicBezTo>
                <a:cubicBezTo>
                  <a:pt x="2850" y="5504"/>
                  <a:pt x="2828" y="5474"/>
                  <a:pt x="2815" y="5480"/>
                </a:cubicBezTo>
                <a:close/>
                <a:moveTo>
                  <a:pt x="2869" y="5764"/>
                </a:moveTo>
                <a:cubicBezTo>
                  <a:pt x="2850" y="5774"/>
                  <a:pt x="2857" y="5782"/>
                  <a:pt x="2885" y="5783"/>
                </a:cubicBezTo>
                <a:cubicBezTo>
                  <a:pt x="2910" y="5785"/>
                  <a:pt x="2923" y="5777"/>
                  <a:pt x="2915" y="5766"/>
                </a:cubicBezTo>
                <a:cubicBezTo>
                  <a:pt x="2907" y="5756"/>
                  <a:pt x="2886" y="5755"/>
                  <a:pt x="2869" y="5764"/>
                </a:cubicBezTo>
                <a:close/>
                <a:moveTo>
                  <a:pt x="18192" y="6324"/>
                </a:moveTo>
                <a:cubicBezTo>
                  <a:pt x="18120" y="6324"/>
                  <a:pt x="18100" y="6403"/>
                  <a:pt x="18147" y="6499"/>
                </a:cubicBezTo>
                <a:cubicBezTo>
                  <a:pt x="18169" y="6542"/>
                  <a:pt x="18193" y="6577"/>
                  <a:pt x="18202" y="6577"/>
                </a:cubicBezTo>
                <a:cubicBezTo>
                  <a:pt x="18241" y="6577"/>
                  <a:pt x="18267" y="6504"/>
                  <a:pt x="18257" y="6417"/>
                </a:cubicBezTo>
                <a:cubicBezTo>
                  <a:pt x="18249" y="6344"/>
                  <a:pt x="18234" y="6324"/>
                  <a:pt x="18192" y="6324"/>
                </a:cubicBezTo>
                <a:close/>
                <a:moveTo>
                  <a:pt x="2046" y="6354"/>
                </a:moveTo>
                <a:cubicBezTo>
                  <a:pt x="2042" y="6347"/>
                  <a:pt x="2039" y="6355"/>
                  <a:pt x="2038" y="6377"/>
                </a:cubicBezTo>
                <a:cubicBezTo>
                  <a:pt x="2035" y="6468"/>
                  <a:pt x="1996" y="6497"/>
                  <a:pt x="1945" y="6444"/>
                </a:cubicBezTo>
                <a:cubicBezTo>
                  <a:pt x="1909" y="6407"/>
                  <a:pt x="1908" y="6409"/>
                  <a:pt x="1934" y="6453"/>
                </a:cubicBezTo>
                <a:cubicBezTo>
                  <a:pt x="1959" y="6494"/>
                  <a:pt x="1950" y="6522"/>
                  <a:pt x="1880" y="6625"/>
                </a:cubicBezTo>
                <a:cubicBezTo>
                  <a:pt x="1834" y="6693"/>
                  <a:pt x="1795" y="6762"/>
                  <a:pt x="1795" y="6777"/>
                </a:cubicBezTo>
                <a:cubicBezTo>
                  <a:pt x="1795" y="6809"/>
                  <a:pt x="1899" y="6724"/>
                  <a:pt x="1963" y="6640"/>
                </a:cubicBezTo>
                <a:cubicBezTo>
                  <a:pt x="1987" y="6608"/>
                  <a:pt x="2022" y="6571"/>
                  <a:pt x="2043" y="6556"/>
                </a:cubicBezTo>
                <a:cubicBezTo>
                  <a:pt x="2071" y="6535"/>
                  <a:pt x="2076" y="6505"/>
                  <a:pt x="2060" y="6419"/>
                </a:cubicBezTo>
                <a:cubicBezTo>
                  <a:pt x="2054" y="6383"/>
                  <a:pt x="2050" y="6361"/>
                  <a:pt x="2046" y="6354"/>
                </a:cubicBezTo>
                <a:close/>
                <a:moveTo>
                  <a:pt x="18608" y="6522"/>
                </a:moveTo>
                <a:cubicBezTo>
                  <a:pt x="18572" y="6519"/>
                  <a:pt x="18563" y="6526"/>
                  <a:pt x="18581" y="6550"/>
                </a:cubicBezTo>
                <a:cubicBezTo>
                  <a:pt x="18595" y="6568"/>
                  <a:pt x="18601" y="6632"/>
                  <a:pt x="18594" y="6691"/>
                </a:cubicBezTo>
                <a:cubicBezTo>
                  <a:pt x="18582" y="6786"/>
                  <a:pt x="18587" y="6798"/>
                  <a:pt x="18635" y="6798"/>
                </a:cubicBezTo>
                <a:cubicBezTo>
                  <a:pt x="18683" y="6798"/>
                  <a:pt x="18687" y="6786"/>
                  <a:pt x="18674" y="6699"/>
                </a:cubicBezTo>
                <a:cubicBezTo>
                  <a:pt x="18666" y="6645"/>
                  <a:pt x="18659" y="6582"/>
                  <a:pt x="18659" y="6562"/>
                </a:cubicBezTo>
                <a:cubicBezTo>
                  <a:pt x="18659" y="6542"/>
                  <a:pt x="18637" y="6525"/>
                  <a:pt x="18608" y="6522"/>
                </a:cubicBezTo>
                <a:close/>
                <a:moveTo>
                  <a:pt x="17742" y="7202"/>
                </a:moveTo>
                <a:cubicBezTo>
                  <a:pt x="17736" y="7162"/>
                  <a:pt x="17730" y="7222"/>
                  <a:pt x="17730" y="7335"/>
                </a:cubicBezTo>
                <a:cubicBezTo>
                  <a:pt x="17728" y="7487"/>
                  <a:pt x="17734" y="7522"/>
                  <a:pt x="17750" y="7470"/>
                </a:cubicBezTo>
                <a:cubicBezTo>
                  <a:pt x="17762" y="7430"/>
                  <a:pt x="17783" y="7398"/>
                  <a:pt x="17797" y="7398"/>
                </a:cubicBezTo>
                <a:cubicBezTo>
                  <a:pt x="17834" y="7398"/>
                  <a:pt x="17826" y="7312"/>
                  <a:pt x="17787" y="7293"/>
                </a:cubicBezTo>
                <a:cubicBezTo>
                  <a:pt x="17768" y="7283"/>
                  <a:pt x="17748" y="7242"/>
                  <a:pt x="17742" y="7202"/>
                </a:cubicBezTo>
                <a:close/>
                <a:moveTo>
                  <a:pt x="3242" y="7208"/>
                </a:moveTo>
                <a:cubicBezTo>
                  <a:pt x="3196" y="7208"/>
                  <a:pt x="3185" y="7298"/>
                  <a:pt x="3229" y="7314"/>
                </a:cubicBezTo>
                <a:cubicBezTo>
                  <a:pt x="3252" y="7321"/>
                  <a:pt x="3301" y="7329"/>
                  <a:pt x="3341" y="7331"/>
                </a:cubicBezTo>
                <a:lnTo>
                  <a:pt x="3413" y="7335"/>
                </a:lnTo>
                <a:lnTo>
                  <a:pt x="3341" y="7272"/>
                </a:lnTo>
                <a:cubicBezTo>
                  <a:pt x="3301" y="7237"/>
                  <a:pt x="3257" y="7209"/>
                  <a:pt x="3242" y="7208"/>
                </a:cubicBezTo>
                <a:close/>
                <a:moveTo>
                  <a:pt x="18069" y="7240"/>
                </a:moveTo>
                <a:cubicBezTo>
                  <a:pt x="18017" y="7240"/>
                  <a:pt x="18009" y="7251"/>
                  <a:pt x="18021" y="7312"/>
                </a:cubicBezTo>
                <a:cubicBezTo>
                  <a:pt x="18029" y="7351"/>
                  <a:pt x="18036" y="7439"/>
                  <a:pt x="18036" y="7510"/>
                </a:cubicBezTo>
                <a:cubicBezTo>
                  <a:pt x="18036" y="7622"/>
                  <a:pt x="18043" y="7639"/>
                  <a:pt x="18095" y="7644"/>
                </a:cubicBezTo>
                <a:cubicBezTo>
                  <a:pt x="18168" y="7652"/>
                  <a:pt x="18192" y="7603"/>
                  <a:pt x="18183" y="7461"/>
                </a:cubicBezTo>
                <a:cubicBezTo>
                  <a:pt x="18172" y="7303"/>
                  <a:pt x="18140" y="7240"/>
                  <a:pt x="18069" y="7240"/>
                </a:cubicBezTo>
                <a:close/>
                <a:moveTo>
                  <a:pt x="3523" y="7621"/>
                </a:moveTo>
                <a:cubicBezTo>
                  <a:pt x="3485" y="7618"/>
                  <a:pt x="3449" y="7627"/>
                  <a:pt x="3437" y="7653"/>
                </a:cubicBezTo>
                <a:cubicBezTo>
                  <a:pt x="3428" y="7671"/>
                  <a:pt x="3396" y="7700"/>
                  <a:pt x="3368" y="7716"/>
                </a:cubicBezTo>
                <a:cubicBezTo>
                  <a:pt x="3325" y="7740"/>
                  <a:pt x="3331" y="7744"/>
                  <a:pt x="3402" y="7739"/>
                </a:cubicBezTo>
                <a:cubicBezTo>
                  <a:pt x="3448" y="7736"/>
                  <a:pt x="3506" y="7751"/>
                  <a:pt x="3532" y="7771"/>
                </a:cubicBezTo>
                <a:cubicBezTo>
                  <a:pt x="3599" y="7821"/>
                  <a:pt x="3664" y="7744"/>
                  <a:pt x="3617" y="7670"/>
                </a:cubicBezTo>
                <a:cubicBezTo>
                  <a:pt x="3599" y="7642"/>
                  <a:pt x="3561" y="7624"/>
                  <a:pt x="3523" y="7621"/>
                </a:cubicBezTo>
                <a:close/>
                <a:moveTo>
                  <a:pt x="17916" y="7766"/>
                </a:moveTo>
                <a:cubicBezTo>
                  <a:pt x="17916" y="7784"/>
                  <a:pt x="17923" y="7807"/>
                  <a:pt x="17932" y="7819"/>
                </a:cubicBezTo>
                <a:cubicBezTo>
                  <a:pt x="17941" y="7831"/>
                  <a:pt x="17954" y="7834"/>
                  <a:pt x="17961" y="7825"/>
                </a:cubicBezTo>
                <a:cubicBezTo>
                  <a:pt x="17968" y="7816"/>
                  <a:pt x="17960" y="7791"/>
                  <a:pt x="17945" y="7771"/>
                </a:cubicBezTo>
                <a:cubicBezTo>
                  <a:pt x="17928" y="7748"/>
                  <a:pt x="17916" y="7747"/>
                  <a:pt x="17916" y="7766"/>
                </a:cubicBezTo>
                <a:close/>
                <a:moveTo>
                  <a:pt x="17747" y="7777"/>
                </a:moveTo>
                <a:cubicBezTo>
                  <a:pt x="17734" y="7777"/>
                  <a:pt x="17729" y="7791"/>
                  <a:pt x="17738" y="7808"/>
                </a:cubicBezTo>
                <a:cubicBezTo>
                  <a:pt x="17746" y="7826"/>
                  <a:pt x="17763" y="7840"/>
                  <a:pt x="17776" y="7840"/>
                </a:cubicBezTo>
                <a:cubicBezTo>
                  <a:pt x="17789" y="7840"/>
                  <a:pt x="17793" y="7826"/>
                  <a:pt x="17785" y="7808"/>
                </a:cubicBezTo>
                <a:cubicBezTo>
                  <a:pt x="17777" y="7791"/>
                  <a:pt x="17760" y="7777"/>
                  <a:pt x="17747" y="7777"/>
                </a:cubicBezTo>
                <a:close/>
                <a:moveTo>
                  <a:pt x="2555" y="8040"/>
                </a:moveTo>
                <a:cubicBezTo>
                  <a:pt x="2549" y="8009"/>
                  <a:pt x="2544" y="8026"/>
                  <a:pt x="2543" y="8078"/>
                </a:cubicBezTo>
                <a:cubicBezTo>
                  <a:pt x="2543" y="8130"/>
                  <a:pt x="2548" y="8156"/>
                  <a:pt x="2555" y="8135"/>
                </a:cubicBezTo>
                <a:cubicBezTo>
                  <a:pt x="2561" y="8113"/>
                  <a:pt x="2561" y="8071"/>
                  <a:pt x="2555" y="8040"/>
                </a:cubicBezTo>
                <a:close/>
                <a:moveTo>
                  <a:pt x="6421" y="8979"/>
                </a:moveTo>
                <a:cubicBezTo>
                  <a:pt x="6407" y="8979"/>
                  <a:pt x="6395" y="8993"/>
                  <a:pt x="6395" y="9011"/>
                </a:cubicBezTo>
                <a:cubicBezTo>
                  <a:pt x="6395" y="9028"/>
                  <a:pt x="6399" y="9042"/>
                  <a:pt x="6405" y="9042"/>
                </a:cubicBezTo>
                <a:cubicBezTo>
                  <a:pt x="6411" y="9042"/>
                  <a:pt x="6422" y="9028"/>
                  <a:pt x="6430" y="9011"/>
                </a:cubicBezTo>
                <a:cubicBezTo>
                  <a:pt x="6439" y="8993"/>
                  <a:pt x="6435" y="8979"/>
                  <a:pt x="6421" y="8979"/>
                </a:cubicBezTo>
                <a:close/>
                <a:moveTo>
                  <a:pt x="6730" y="9074"/>
                </a:moveTo>
                <a:cubicBezTo>
                  <a:pt x="6717" y="9074"/>
                  <a:pt x="6706" y="9106"/>
                  <a:pt x="6706" y="9145"/>
                </a:cubicBezTo>
                <a:cubicBezTo>
                  <a:pt x="6707" y="9203"/>
                  <a:pt x="6712" y="9207"/>
                  <a:pt x="6730" y="9168"/>
                </a:cubicBezTo>
                <a:cubicBezTo>
                  <a:pt x="6760" y="9107"/>
                  <a:pt x="6760" y="9074"/>
                  <a:pt x="6730" y="9074"/>
                </a:cubicBezTo>
                <a:close/>
                <a:moveTo>
                  <a:pt x="3000" y="9171"/>
                </a:moveTo>
                <a:cubicBezTo>
                  <a:pt x="2968" y="9168"/>
                  <a:pt x="2945" y="9178"/>
                  <a:pt x="2945" y="9202"/>
                </a:cubicBezTo>
                <a:cubicBezTo>
                  <a:pt x="2945" y="9221"/>
                  <a:pt x="2965" y="9228"/>
                  <a:pt x="2988" y="9219"/>
                </a:cubicBezTo>
                <a:cubicBezTo>
                  <a:pt x="3012" y="9210"/>
                  <a:pt x="3056" y="9224"/>
                  <a:pt x="3089" y="9248"/>
                </a:cubicBezTo>
                <a:cubicBezTo>
                  <a:pt x="3122" y="9273"/>
                  <a:pt x="3157" y="9294"/>
                  <a:pt x="3167" y="9295"/>
                </a:cubicBezTo>
                <a:cubicBezTo>
                  <a:pt x="3205" y="9297"/>
                  <a:pt x="3182" y="9263"/>
                  <a:pt x="3114" y="9217"/>
                </a:cubicBezTo>
                <a:cubicBezTo>
                  <a:pt x="3074" y="9189"/>
                  <a:pt x="3032" y="9173"/>
                  <a:pt x="3000" y="9171"/>
                </a:cubicBezTo>
                <a:close/>
                <a:moveTo>
                  <a:pt x="8019" y="9337"/>
                </a:moveTo>
                <a:cubicBezTo>
                  <a:pt x="8000" y="9347"/>
                  <a:pt x="8006" y="9354"/>
                  <a:pt x="8033" y="9356"/>
                </a:cubicBezTo>
                <a:cubicBezTo>
                  <a:pt x="8059" y="9357"/>
                  <a:pt x="8073" y="9350"/>
                  <a:pt x="8065" y="9339"/>
                </a:cubicBezTo>
                <a:cubicBezTo>
                  <a:pt x="8057" y="9328"/>
                  <a:pt x="8036" y="9328"/>
                  <a:pt x="8019" y="9337"/>
                </a:cubicBezTo>
                <a:close/>
                <a:moveTo>
                  <a:pt x="3617" y="9406"/>
                </a:moveTo>
                <a:cubicBezTo>
                  <a:pt x="3604" y="9395"/>
                  <a:pt x="3593" y="9409"/>
                  <a:pt x="3593" y="9436"/>
                </a:cubicBezTo>
                <a:cubicBezTo>
                  <a:pt x="3593" y="9491"/>
                  <a:pt x="3608" y="9499"/>
                  <a:pt x="3628" y="9455"/>
                </a:cubicBezTo>
                <a:cubicBezTo>
                  <a:pt x="3636" y="9439"/>
                  <a:pt x="3630" y="9417"/>
                  <a:pt x="3617" y="9406"/>
                </a:cubicBezTo>
                <a:close/>
                <a:moveTo>
                  <a:pt x="4853" y="9430"/>
                </a:moveTo>
                <a:cubicBezTo>
                  <a:pt x="4821" y="9437"/>
                  <a:pt x="4785" y="9470"/>
                  <a:pt x="4732" y="9533"/>
                </a:cubicBezTo>
                <a:cubicBezTo>
                  <a:pt x="4680" y="9594"/>
                  <a:pt x="4622" y="9646"/>
                  <a:pt x="4601" y="9648"/>
                </a:cubicBezTo>
                <a:cubicBezTo>
                  <a:pt x="4580" y="9651"/>
                  <a:pt x="4542" y="9653"/>
                  <a:pt x="4516" y="9655"/>
                </a:cubicBezTo>
                <a:cubicBezTo>
                  <a:pt x="4491" y="9657"/>
                  <a:pt x="4455" y="9693"/>
                  <a:pt x="4438" y="9737"/>
                </a:cubicBezTo>
                <a:cubicBezTo>
                  <a:pt x="4413" y="9804"/>
                  <a:pt x="4413" y="9822"/>
                  <a:pt x="4446" y="9855"/>
                </a:cubicBezTo>
                <a:cubicBezTo>
                  <a:pt x="4473" y="9881"/>
                  <a:pt x="4500" y="9884"/>
                  <a:pt x="4529" y="9863"/>
                </a:cubicBezTo>
                <a:cubicBezTo>
                  <a:pt x="4553" y="9847"/>
                  <a:pt x="4625" y="9834"/>
                  <a:pt x="4690" y="9834"/>
                </a:cubicBezTo>
                <a:cubicBezTo>
                  <a:pt x="4802" y="9834"/>
                  <a:pt x="4816" y="9824"/>
                  <a:pt x="4909" y="9684"/>
                </a:cubicBezTo>
                <a:lnTo>
                  <a:pt x="5009" y="9535"/>
                </a:lnTo>
                <a:lnTo>
                  <a:pt x="4954" y="9480"/>
                </a:lnTo>
                <a:cubicBezTo>
                  <a:pt x="4914" y="9440"/>
                  <a:pt x="4885" y="9422"/>
                  <a:pt x="4853" y="9430"/>
                </a:cubicBezTo>
                <a:close/>
                <a:moveTo>
                  <a:pt x="7966" y="9474"/>
                </a:moveTo>
                <a:cubicBezTo>
                  <a:pt x="7944" y="9466"/>
                  <a:pt x="7928" y="9470"/>
                  <a:pt x="7928" y="9486"/>
                </a:cubicBezTo>
                <a:cubicBezTo>
                  <a:pt x="7928" y="9503"/>
                  <a:pt x="7945" y="9516"/>
                  <a:pt x="7965" y="9516"/>
                </a:cubicBezTo>
                <a:cubicBezTo>
                  <a:pt x="7985" y="9516"/>
                  <a:pt x="8008" y="9538"/>
                  <a:pt x="8016" y="9564"/>
                </a:cubicBezTo>
                <a:cubicBezTo>
                  <a:pt x="8031" y="9615"/>
                  <a:pt x="8072" y="9629"/>
                  <a:pt x="8072" y="9583"/>
                </a:cubicBezTo>
                <a:cubicBezTo>
                  <a:pt x="8072" y="9568"/>
                  <a:pt x="8058" y="9543"/>
                  <a:pt x="8041" y="9526"/>
                </a:cubicBezTo>
                <a:cubicBezTo>
                  <a:pt x="8017" y="9501"/>
                  <a:pt x="7989" y="9481"/>
                  <a:pt x="7966" y="9474"/>
                </a:cubicBezTo>
                <a:close/>
                <a:moveTo>
                  <a:pt x="8467" y="9583"/>
                </a:moveTo>
                <a:cubicBezTo>
                  <a:pt x="8420" y="9559"/>
                  <a:pt x="8361" y="9618"/>
                  <a:pt x="8360" y="9691"/>
                </a:cubicBezTo>
                <a:cubicBezTo>
                  <a:pt x="8360" y="9708"/>
                  <a:pt x="8373" y="9698"/>
                  <a:pt x="8386" y="9667"/>
                </a:cubicBezTo>
                <a:cubicBezTo>
                  <a:pt x="8399" y="9637"/>
                  <a:pt x="8434" y="9610"/>
                  <a:pt x="8463" y="9608"/>
                </a:cubicBezTo>
                <a:cubicBezTo>
                  <a:pt x="8513" y="9606"/>
                  <a:pt x="8513" y="9607"/>
                  <a:pt x="8467" y="9583"/>
                </a:cubicBezTo>
                <a:close/>
                <a:moveTo>
                  <a:pt x="3886" y="9653"/>
                </a:moveTo>
                <a:cubicBezTo>
                  <a:pt x="3863" y="9661"/>
                  <a:pt x="3882" y="9667"/>
                  <a:pt x="3928" y="9667"/>
                </a:cubicBezTo>
                <a:cubicBezTo>
                  <a:pt x="3974" y="9667"/>
                  <a:pt x="3992" y="9661"/>
                  <a:pt x="3969" y="9653"/>
                </a:cubicBezTo>
                <a:cubicBezTo>
                  <a:pt x="3946" y="9645"/>
                  <a:pt x="3910" y="9645"/>
                  <a:pt x="3886" y="9653"/>
                </a:cubicBezTo>
                <a:close/>
                <a:moveTo>
                  <a:pt x="1500" y="9674"/>
                </a:moveTo>
                <a:cubicBezTo>
                  <a:pt x="1495" y="9674"/>
                  <a:pt x="1486" y="9710"/>
                  <a:pt x="1480" y="9754"/>
                </a:cubicBezTo>
                <a:cubicBezTo>
                  <a:pt x="1473" y="9797"/>
                  <a:pt x="1476" y="9834"/>
                  <a:pt x="1488" y="9834"/>
                </a:cubicBezTo>
                <a:cubicBezTo>
                  <a:pt x="1499" y="9834"/>
                  <a:pt x="1508" y="9797"/>
                  <a:pt x="1508" y="9754"/>
                </a:cubicBezTo>
                <a:cubicBezTo>
                  <a:pt x="1508" y="9710"/>
                  <a:pt x="1505" y="9674"/>
                  <a:pt x="1500" y="9674"/>
                </a:cubicBezTo>
                <a:close/>
                <a:moveTo>
                  <a:pt x="1628" y="9728"/>
                </a:moveTo>
                <a:cubicBezTo>
                  <a:pt x="1602" y="9738"/>
                  <a:pt x="1580" y="9751"/>
                  <a:pt x="1580" y="9758"/>
                </a:cubicBezTo>
                <a:cubicBezTo>
                  <a:pt x="1580" y="9765"/>
                  <a:pt x="1602" y="9768"/>
                  <a:pt x="1628" y="9768"/>
                </a:cubicBezTo>
                <a:cubicBezTo>
                  <a:pt x="1654" y="9768"/>
                  <a:pt x="1676" y="9757"/>
                  <a:pt x="1676" y="9741"/>
                </a:cubicBezTo>
                <a:cubicBezTo>
                  <a:pt x="1676" y="9725"/>
                  <a:pt x="1654" y="9719"/>
                  <a:pt x="1628" y="9728"/>
                </a:cubicBezTo>
                <a:close/>
                <a:moveTo>
                  <a:pt x="1594" y="9903"/>
                </a:moveTo>
                <a:cubicBezTo>
                  <a:pt x="1578" y="9881"/>
                  <a:pt x="1532" y="9926"/>
                  <a:pt x="1532" y="9964"/>
                </a:cubicBezTo>
                <a:cubicBezTo>
                  <a:pt x="1532" y="9985"/>
                  <a:pt x="1546" y="9983"/>
                  <a:pt x="1569" y="9958"/>
                </a:cubicBezTo>
                <a:cubicBezTo>
                  <a:pt x="1589" y="9936"/>
                  <a:pt x="1600" y="9911"/>
                  <a:pt x="1594" y="9903"/>
                </a:cubicBezTo>
                <a:close/>
                <a:moveTo>
                  <a:pt x="3676" y="9960"/>
                </a:moveTo>
                <a:cubicBezTo>
                  <a:pt x="3656" y="9960"/>
                  <a:pt x="3641" y="9973"/>
                  <a:pt x="3641" y="9990"/>
                </a:cubicBezTo>
                <a:cubicBezTo>
                  <a:pt x="3641" y="10006"/>
                  <a:pt x="3656" y="10012"/>
                  <a:pt x="3676" y="10002"/>
                </a:cubicBezTo>
                <a:cubicBezTo>
                  <a:pt x="3696" y="9992"/>
                  <a:pt x="3713" y="9977"/>
                  <a:pt x="3713" y="9971"/>
                </a:cubicBezTo>
                <a:cubicBezTo>
                  <a:pt x="3713" y="9964"/>
                  <a:pt x="3696" y="9960"/>
                  <a:pt x="3676" y="9960"/>
                </a:cubicBezTo>
                <a:close/>
                <a:moveTo>
                  <a:pt x="1478" y="10059"/>
                </a:moveTo>
                <a:cubicBezTo>
                  <a:pt x="1451" y="10043"/>
                  <a:pt x="1365" y="10151"/>
                  <a:pt x="1365" y="10200"/>
                </a:cubicBezTo>
                <a:cubicBezTo>
                  <a:pt x="1365" y="10222"/>
                  <a:pt x="1394" y="10200"/>
                  <a:pt x="1430" y="10154"/>
                </a:cubicBezTo>
                <a:cubicBezTo>
                  <a:pt x="1466" y="10107"/>
                  <a:pt x="1489" y="10065"/>
                  <a:pt x="1478" y="10059"/>
                </a:cubicBezTo>
                <a:close/>
                <a:moveTo>
                  <a:pt x="21138" y="11678"/>
                </a:moveTo>
                <a:cubicBezTo>
                  <a:pt x="21098" y="11681"/>
                  <a:pt x="21079" y="11700"/>
                  <a:pt x="21079" y="11737"/>
                </a:cubicBezTo>
                <a:cubicBezTo>
                  <a:pt x="21079" y="11775"/>
                  <a:pt x="21097" y="11794"/>
                  <a:pt x="21138" y="11794"/>
                </a:cubicBezTo>
                <a:cubicBezTo>
                  <a:pt x="21181" y="11794"/>
                  <a:pt x="21199" y="11776"/>
                  <a:pt x="21199" y="11733"/>
                </a:cubicBezTo>
                <a:cubicBezTo>
                  <a:pt x="21199" y="11689"/>
                  <a:pt x="21182" y="11675"/>
                  <a:pt x="21138" y="11678"/>
                </a:cubicBezTo>
                <a:close/>
                <a:moveTo>
                  <a:pt x="851" y="11699"/>
                </a:moveTo>
                <a:cubicBezTo>
                  <a:pt x="831" y="11699"/>
                  <a:pt x="814" y="11713"/>
                  <a:pt x="814" y="11731"/>
                </a:cubicBezTo>
                <a:cubicBezTo>
                  <a:pt x="814" y="11748"/>
                  <a:pt x="824" y="11762"/>
                  <a:pt x="837" y="11762"/>
                </a:cubicBezTo>
                <a:cubicBezTo>
                  <a:pt x="849" y="11762"/>
                  <a:pt x="865" y="11748"/>
                  <a:pt x="873" y="11731"/>
                </a:cubicBezTo>
                <a:cubicBezTo>
                  <a:pt x="882" y="11713"/>
                  <a:pt x="872" y="11699"/>
                  <a:pt x="851" y="11699"/>
                </a:cubicBezTo>
                <a:close/>
                <a:moveTo>
                  <a:pt x="1499" y="11731"/>
                </a:moveTo>
                <a:cubicBezTo>
                  <a:pt x="1494" y="11731"/>
                  <a:pt x="1484" y="11751"/>
                  <a:pt x="1476" y="11777"/>
                </a:cubicBezTo>
                <a:cubicBezTo>
                  <a:pt x="1469" y="11803"/>
                  <a:pt x="1473" y="11825"/>
                  <a:pt x="1486" y="11825"/>
                </a:cubicBezTo>
                <a:cubicBezTo>
                  <a:pt x="1499" y="11825"/>
                  <a:pt x="1508" y="11803"/>
                  <a:pt x="1508" y="11777"/>
                </a:cubicBezTo>
                <a:cubicBezTo>
                  <a:pt x="1508" y="11751"/>
                  <a:pt x="1504" y="11731"/>
                  <a:pt x="1499" y="11731"/>
                </a:cubicBezTo>
                <a:close/>
                <a:moveTo>
                  <a:pt x="1081" y="11954"/>
                </a:moveTo>
                <a:cubicBezTo>
                  <a:pt x="1046" y="11957"/>
                  <a:pt x="1025" y="12017"/>
                  <a:pt x="1023" y="12128"/>
                </a:cubicBezTo>
                <a:cubicBezTo>
                  <a:pt x="1023" y="12196"/>
                  <a:pt x="1012" y="12269"/>
                  <a:pt x="999" y="12291"/>
                </a:cubicBezTo>
                <a:cubicBezTo>
                  <a:pt x="961" y="12356"/>
                  <a:pt x="1003" y="12336"/>
                  <a:pt x="1092" y="12246"/>
                </a:cubicBezTo>
                <a:cubicBezTo>
                  <a:pt x="1184" y="12154"/>
                  <a:pt x="1197" y="12034"/>
                  <a:pt x="1121" y="11971"/>
                </a:cubicBezTo>
                <a:cubicBezTo>
                  <a:pt x="1106" y="11958"/>
                  <a:pt x="1093" y="11953"/>
                  <a:pt x="1081" y="11954"/>
                </a:cubicBezTo>
                <a:close/>
                <a:moveTo>
                  <a:pt x="822" y="12617"/>
                </a:moveTo>
                <a:cubicBezTo>
                  <a:pt x="817" y="12620"/>
                  <a:pt x="814" y="12642"/>
                  <a:pt x="814" y="12680"/>
                </a:cubicBezTo>
                <a:cubicBezTo>
                  <a:pt x="814" y="12716"/>
                  <a:pt x="824" y="12737"/>
                  <a:pt x="837" y="12726"/>
                </a:cubicBezTo>
                <a:cubicBezTo>
                  <a:pt x="849" y="12716"/>
                  <a:pt x="854" y="12687"/>
                  <a:pt x="846" y="12661"/>
                </a:cubicBezTo>
                <a:cubicBezTo>
                  <a:pt x="837" y="12628"/>
                  <a:pt x="828" y="12614"/>
                  <a:pt x="822" y="12617"/>
                </a:cubicBezTo>
                <a:close/>
                <a:moveTo>
                  <a:pt x="767" y="12994"/>
                </a:moveTo>
                <a:cubicBezTo>
                  <a:pt x="753" y="12994"/>
                  <a:pt x="742" y="13026"/>
                  <a:pt x="743" y="13065"/>
                </a:cubicBezTo>
                <a:cubicBezTo>
                  <a:pt x="743" y="13123"/>
                  <a:pt x="748" y="13127"/>
                  <a:pt x="767" y="13088"/>
                </a:cubicBezTo>
                <a:cubicBezTo>
                  <a:pt x="797" y="13027"/>
                  <a:pt x="797" y="12994"/>
                  <a:pt x="767" y="12994"/>
                </a:cubicBezTo>
                <a:close/>
                <a:moveTo>
                  <a:pt x="510" y="13606"/>
                </a:moveTo>
                <a:cubicBezTo>
                  <a:pt x="507" y="13610"/>
                  <a:pt x="506" y="13622"/>
                  <a:pt x="505" y="13640"/>
                </a:cubicBezTo>
                <a:cubicBezTo>
                  <a:pt x="504" y="13673"/>
                  <a:pt x="510" y="13693"/>
                  <a:pt x="518" y="13682"/>
                </a:cubicBezTo>
                <a:cubicBezTo>
                  <a:pt x="526" y="13672"/>
                  <a:pt x="526" y="13644"/>
                  <a:pt x="519" y="13621"/>
                </a:cubicBezTo>
                <a:cubicBezTo>
                  <a:pt x="516" y="13609"/>
                  <a:pt x="512" y="13603"/>
                  <a:pt x="510" y="13606"/>
                </a:cubicBezTo>
                <a:close/>
                <a:moveTo>
                  <a:pt x="191" y="13642"/>
                </a:moveTo>
                <a:cubicBezTo>
                  <a:pt x="171" y="13642"/>
                  <a:pt x="152" y="13675"/>
                  <a:pt x="148" y="13714"/>
                </a:cubicBezTo>
                <a:cubicBezTo>
                  <a:pt x="142" y="13769"/>
                  <a:pt x="151" y="13785"/>
                  <a:pt x="191" y="13785"/>
                </a:cubicBezTo>
                <a:cubicBezTo>
                  <a:pt x="230" y="13785"/>
                  <a:pt x="241" y="13769"/>
                  <a:pt x="235" y="13714"/>
                </a:cubicBezTo>
                <a:cubicBezTo>
                  <a:pt x="231" y="13675"/>
                  <a:pt x="211" y="13642"/>
                  <a:pt x="191" y="13642"/>
                </a:cubicBezTo>
                <a:close/>
                <a:moveTo>
                  <a:pt x="397" y="13642"/>
                </a:moveTo>
                <a:cubicBezTo>
                  <a:pt x="386" y="13648"/>
                  <a:pt x="386" y="13706"/>
                  <a:pt x="397" y="13855"/>
                </a:cubicBezTo>
                <a:cubicBezTo>
                  <a:pt x="409" y="14033"/>
                  <a:pt x="406" y="14113"/>
                  <a:pt x="384" y="14147"/>
                </a:cubicBezTo>
                <a:cubicBezTo>
                  <a:pt x="359" y="14187"/>
                  <a:pt x="360" y="14196"/>
                  <a:pt x="390" y="14196"/>
                </a:cubicBezTo>
                <a:cubicBezTo>
                  <a:pt x="410" y="14196"/>
                  <a:pt x="436" y="14157"/>
                  <a:pt x="448" y="14110"/>
                </a:cubicBezTo>
                <a:cubicBezTo>
                  <a:pt x="475" y="13998"/>
                  <a:pt x="451" y="13703"/>
                  <a:pt x="411" y="13651"/>
                </a:cubicBezTo>
                <a:cubicBezTo>
                  <a:pt x="405" y="13642"/>
                  <a:pt x="400" y="13640"/>
                  <a:pt x="397" y="13642"/>
                </a:cubicBezTo>
                <a:close/>
                <a:moveTo>
                  <a:pt x="121" y="13849"/>
                </a:moveTo>
                <a:cubicBezTo>
                  <a:pt x="106" y="13849"/>
                  <a:pt x="47" y="14101"/>
                  <a:pt x="47" y="14164"/>
                </a:cubicBezTo>
                <a:cubicBezTo>
                  <a:pt x="47" y="14220"/>
                  <a:pt x="120" y="14198"/>
                  <a:pt x="122" y="14141"/>
                </a:cubicBezTo>
                <a:cubicBezTo>
                  <a:pt x="124" y="14111"/>
                  <a:pt x="127" y="14032"/>
                  <a:pt x="130" y="13966"/>
                </a:cubicBezTo>
                <a:cubicBezTo>
                  <a:pt x="133" y="13901"/>
                  <a:pt x="129" y="13849"/>
                  <a:pt x="121" y="13849"/>
                </a:cubicBezTo>
                <a:close/>
                <a:moveTo>
                  <a:pt x="103" y="14558"/>
                </a:moveTo>
                <a:cubicBezTo>
                  <a:pt x="98" y="14551"/>
                  <a:pt x="92" y="14572"/>
                  <a:pt x="78" y="14615"/>
                </a:cubicBezTo>
                <a:cubicBezTo>
                  <a:pt x="62" y="14663"/>
                  <a:pt x="38" y="14701"/>
                  <a:pt x="25" y="14701"/>
                </a:cubicBezTo>
                <a:cubicBezTo>
                  <a:pt x="-2" y="14701"/>
                  <a:pt x="-11" y="15026"/>
                  <a:pt x="15" y="15061"/>
                </a:cubicBezTo>
                <a:cubicBezTo>
                  <a:pt x="72" y="15136"/>
                  <a:pt x="128" y="14919"/>
                  <a:pt x="114" y="14670"/>
                </a:cubicBezTo>
                <a:cubicBezTo>
                  <a:pt x="111" y="14599"/>
                  <a:pt x="108" y="14565"/>
                  <a:pt x="103" y="14558"/>
                </a:cubicBezTo>
                <a:close/>
                <a:moveTo>
                  <a:pt x="21358" y="16592"/>
                </a:moveTo>
                <a:cubicBezTo>
                  <a:pt x="21352" y="16570"/>
                  <a:pt x="21345" y="16586"/>
                  <a:pt x="21345" y="16630"/>
                </a:cubicBezTo>
                <a:cubicBezTo>
                  <a:pt x="21345" y="16673"/>
                  <a:pt x="21352" y="16691"/>
                  <a:pt x="21358" y="16670"/>
                </a:cubicBezTo>
                <a:cubicBezTo>
                  <a:pt x="21365" y="16648"/>
                  <a:pt x="21365" y="16613"/>
                  <a:pt x="21358" y="16592"/>
                </a:cubicBezTo>
                <a:close/>
                <a:moveTo>
                  <a:pt x="21046" y="17547"/>
                </a:moveTo>
                <a:cubicBezTo>
                  <a:pt x="21027" y="17547"/>
                  <a:pt x="21000" y="17568"/>
                  <a:pt x="20983" y="17594"/>
                </a:cubicBezTo>
                <a:cubicBezTo>
                  <a:pt x="20958" y="17634"/>
                  <a:pt x="20962" y="17642"/>
                  <a:pt x="21015" y="17642"/>
                </a:cubicBezTo>
                <a:cubicBezTo>
                  <a:pt x="21055" y="17642"/>
                  <a:pt x="21079" y="17624"/>
                  <a:pt x="21079" y="17594"/>
                </a:cubicBezTo>
                <a:cubicBezTo>
                  <a:pt x="21079" y="17568"/>
                  <a:pt x="21064" y="17547"/>
                  <a:pt x="21046" y="17547"/>
                </a:cubicBezTo>
                <a:close/>
                <a:moveTo>
                  <a:pt x="1893" y="18781"/>
                </a:moveTo>
                <a:cubicBezTo>
                  <a:pt x="1880" y="18781"/>
                  <a:pt x="1869" y="18816"/>
                  <a:pt x="1869" y="18859"/>
                </a:cubicBezTo>
                <a:cubicBezTo>
                  <a:pt x="1869" y="18903"/>
                  <a:pt x="1880" y="18939"/>
                  <a:pt x="1893" y="18939"/>
                </a:cubicBezTo>
                <a:cubicBezTo>
                  <a:pt x="1906" y="18939"/>
                  <a:pt x="1917" y="18903"/>
                  <a:pt x="1917" y="18859"/>
                </a:cubicBezTo>
                <a:cubicBezTo>
                  <a:pt x="1917" y="18816"/>
                  <a:pt x="1906" y="18781"/>
                  <a:pt x="1893" y="18781"/>
                </a:cubicBezTo>
                <a:close/>
                <a:moveTo>
                  <a:pt x="1845" y="19286"/>
                </a:moveTo>
                <a:cubicBezTo>
                  <a:pt x="1832" y="19286"/>
                  <a:pt x="1819" y="19301"/>
                  <a:pt x="1819" y="19318"/>
                </a:cubicBezTo>
                <a:cubicBezTo>
                  <a:pt x="1819" y="19335"/>
                  <a:pt x="1832" y="19350"/>
                  <a:pt x="1845" y="19350"/>
                </a:cubicBezTo>
                <a:cubicBezTo>
                  <a:pt x="1858" y="19350"/>
                  <a:pt x="1869" y="19335"/>
                  <a:pt x="1869" y="19318"/>
                </a:cubicBezTo>
                <a:cubicBezTo>
                  <a:pt x="1869" y="19301"/>
                  <a:pt x="1858" y="19286"/>
                  <a:pt x="1845" y="19286"/>
                </a:cubicBezTo>
                <a:close/>
                <a:moveTo>
                  <a:pt x="19018" y="19886"/>
                </a:moveTo>
                <a:cubicBezTo>
                  <a:pt x="18992" y="19886"/>
                  <a:pt x="18970" y="19901"/>
                  <a:pt x="18970" y="19918"/>
                </a:cubicBezTo>
                <a:cubicBezTo>
                  <a:pt x="18970" y="19935"/>
                  <a:pt x="18992" y="19950"/>
                  <a:pt x="19018" y="19950"/>
                </a:cubicBezTo>
                <a:cubicBezTo>
                  <a:pt x="19045" y="19950"/>
                  <a:pt x="19066" y="19935"/>
                  <a:pt x="19066" y="19918"/>
                </a:cubicBezTo>
                <a:cubicBezTo>
                  <a:pt x="19066" y="19901"/>
                  <a:pt x="19045" y="19886"/>
                  <a:pt x="19018" y="19886"/>
                </a:cubicBezTo>
                <a:close/>
                <a:moveTo>
                  <a:pt x="4148" y="20360"/>
                </a:moveTo>
                <a:cubicBezTo>
                  <a:pt x="4116" y="20360"/>
                  <a:pt x="4095" y="20381"/>
                  <a:pt x="4095" y="20413"/>
                </a:cubicBezTo>
                <a:cubicBezTo>
                  <a:pt x="4095" y="20457"/>
                  <a:pt x="4101" y="20457"/>
                  <a:pt x="4137" y="20421"/>
                </a:cubicBezTo>
                <a:cubicBezTo>
                  <a:pt x="4160" y="20398"/>
                  <a:pt x="4184" y="20376"/>
                  <a:pt x="4190" y="20371"/>
                </a:cubicBezTo>
                <a:cubicBezTo>
                  <a:pt x="4195" y="20366"/>
                  <a:pt x="4177" y="20360"/>
                  <a:pt x="4148" y="20360"/>
                </a:cubicBezTo>
                <a:close/>
              </a:path>
            </a:pathLst>
          </a:custGeom>
          <a:ln w="12700">
            <a:miter lim="400000"/>
          </a:ln>
        </p:spPr>
      </p:pic>
      <p:sp>
        <p:nvSpPr>
          <p:cNvPr id="380" name="Shape 38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81" name="Shape 38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82" name="Shape 382"/>
          <p:cNvSpPr>
            <a:spLocks noGrp="1"/>
          </p:cNvSpPr>
          <p:nvPr>
            <p:ph type="body" idx="13"/>
          </p:nvPr>
        </p:nvSpPr>
        <p:spPr>
          <a:prstGeom prst="rect">
            <a:avLst/>
          </a:prstGeom>
        </p:spPr>
        <p:txBody>
          <a:bodyPr/>
          <a:lstStyle/>
          <a:p>
            <a:r>
              <a:t>What is Programming?</a:t>
            </a:r>
          </a:p>
        </p:txBody>
      </p:sp>
      <p:sp>
        <p:nvSpPr>
          <p:cNvPr id="383" name="Shape 383"/>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384" name="Shape 384"/>
          <p:cNvSpPr>
            <a:spLocks noGrp="1"/>
          </p:cNvSpPr>
          <p:nvPr>
            <p:ph type="title"/>
          </p:nvPr>
        </p:nvSpPr>
        <p:spPr>
          <a:xfrm>
            <a:off x="635000" y="1473200"/>
            <a:ext cx="11734800" cy="3594100"/>
          </a:xfrm>
          <a:prstGeom prst="rect">
            <a:avLst/>
          </a:prstGeom>
        </p:spPr>
        <p:txBody>
          <a:bodyPr/>
          <a:lstStyle/>
          <a:p>
            <a:endParaRPr/>
          </a:p>
          <a:p>
            <a:r>
              <a:t>A set of instructions.</a:t>
            </a:r>
          </a:p>
          <a:p>
            <a:r>
              <a:t>A recipe.</a:t>
            </a:r>
          </a:p>
          <a:p>
            <a:r>
              <a:t>A step by step process.</a:t>
            </a:r>
          </a:p>
          <a:p>
            <a:endParaRP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89" name="Shape 389"/>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90" name="Shape 390"/>
          <p:cNvSpPr>
            <a:spLocks noGrp="1"/>
          </p:cNvSpPr>
          <p:nvPr>
            <p:ph type="body" idx="13"/>
          </p:nvPr>
        </p:nvSpPr>
        <p:spPr>
          <a:prstGeom prst="rect">
            <a:avLst/>
          </a:prstGeom>
        </p:spPr>
        <p:txBody>
          <a:bodyPr/>
          <a:lstStyle/>
          <a:p>
            <a:r>
              <a:t>What is programming?</a:t>
            </a:r>
          </a:p>
        </p:txBody>
      </p:sp>
      <p:sp>
        <p:nvSpPr>
          <p:cNvPr id="391" name="Shape 391"/>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392" name="Shape 392"/>
          <p:cNvSpPr>
            <a:spLocks noGrp="1"/>
          </p:cNvSpPr>
          <p:nvPr>
            <p:ph type="title"/>
          </p:nvPr>
        </p:nvSpPr>
        <p:spPr>
          <a:xfrm>
            <a:off x="635000" y="1473200"/>
            <a:ext cx="11734800" cy="1778000"/>
          </a:xfrm>
          <a:prstGeom prst="rect">
            <a:avLst/>
          </a:prstGeom>
        </p:spPr>
        <p:txBody>
          <a:bodyPr/>
          <a:lstStyle/>
          <a:p>
            <a:pPr>
              <a:lnSpc>
                <a:spcPct val="100000"/>
              </a:lnSpc>
            </a:pPr>
            <a:r>
              <a:t>Programming</a:t>
            </a:r>
            <a:br/>
            <a:r>
              <a:t>languages</a:t>
            </a:r>
          </a:p>
          <a:p>
            <a:endParaRPr/>
          </a:p>
          <a:p>
            <a:endParaRPr/>
          </a:p>
          <a:p>
            <a:endParaRPr/>
          </a:p>
        </p:txBody>
      </p:sp>
      <p:sp>
        <p:nvSpPr>
          <p:cNvPr id="393" name="Shape 393"/>
          <p:cNvSpPr/>
          <p:nvPr/>
        </p:nvSpPr>
        <p:spPr>
          <a:xfrm>
            <a:off x="330200" y="3683000"/>
            <a:ext cx="13677900" cy="528320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defTabSz="647700">
              <a:lnSpc>
                <a:spcPts val="5000"/>
              </a:lnSpc>
              <a:buClrTx/>
              <a:defRPr sz="6000" cap="all" spc="-119">
                <a:solidFill>
                  <a:srgbClr val="000000"/>
                </a:solidFill>
                <a:uFill>
                  <a:solidFill>
                    <a:srgbClr val="000000"/>
                  </a:solidFill>
                </a:uFill>
                <a:latin typeface="+mj-lt"/>
                <a:ea typeface="+mj-ea"/>
                <a:cs typeface="+mj-cs"/>
                <a:sym typeface="PFDinTextCompPro-Bold"/>
              </a:defRPr>
            </a:pPr>
            <a:r>
              <a:rPr>
                <a:solidFill>
                  <a:srgbClr val="000000">
                    <a:alpha val="70000"/>
                  </a:srgbClr>
                </a:solidFill>
                <a:uFill>
                  <a:solidFill>
                    <a:srgbClr val="000000">
                      <a:alpha val="70000"/>
                    </a:srgbClr>
                  </a:solidFill>
                </a:uFill>
              </a:rPr>
              <a:t>ruby  ruby on rails  php  java  javascript </a:t>
            </a:r>
            <a:r>
              <a:rPr>
                <a:solidFill>
                  <a:srgbClr val="000000">
                    <a:alpha val="60000"/>
                  </a:srgbClr>
                </a:solidFill>
                <a:uFill>
                  <a:solidFill>
                    <a:srgbClr val="000000">
                      <a:alpha val="60000"/>
                    </a:srgbClr>
                  </a:solidFill>
                </a:uFill>
              </a:rPr>
              <a:t>html css c++  c#  objective C  python  c </a:t>
            </a:r>
            <a:r>
              <a:rPr>
                <a:solidFill>
                  <a:srgbClr val="000000">
                    <a:alpha val="55000"/>
                  </a:srgbClr>
                </a:solidFill>
                <a:uFill>
                  <a:solidFill>
                    <a:srgbClr val="000000">
                      <a:alpha val="55000"/>
                    </a:srgbClr>
                  </a:solidFill>
                </a:uFill>
              </a:rPr>
              <a:t>jquery node backbone angular ember r</a:t>
            </a:r>
            <a:r>
              <a:rPr>
                <a:solidFill>
                  <a:srgbClr val="000000">
                    <a:alpha val="60000"/>
                  </a:srgbClr>
                </a:solidFill>
                <a:uFill>
                  <a:solidFill>
                    <a:srgbClr val="000000">
                      <a:alpha val="60000"/>
                    </a:srgbClr>
                  </a:solidFill>
                </a:uFill>
              </a:rPr>
              <a:t> </a:t>
            </a:r>
            <a:r>
              <a:rPr>
                <a:solidFill>
                  <a:srgbClr val="000000">
                    <a:alpha val="50000"/>
                  </a:srgbClr>
                </a:solidFill>
                <a:uFill>
                  <a:solidFill>
                    <a:srgbClr val="000000">
                      <a:alpha val="50000"/>
                    </a:srgbClr>
                  </a:solidFill>
                </a:uFill>
              </a:rPr>
              <a:t>django  sinatra padrino Scala erlang </a:t>
            </a:r>
            <a:r>
              <a:rPr>
                <a:solidFill>
                  <a:srgbClr val="000000">
                    <a:alpha val="40000"/>
                  </a:srgbClr>
                </a:solidFill>
                <a:uFill>
                  <a:solidFill>
                    <a:srgbClr val="000000">
                      <a:alpha val="40000"/>
                    </a:srgbClr>
                  </a:solidFill>
                </a:uFill>
              </a:rPr>
              <a:t>haskell assembly Perl sql fortran </a:t>
            </a:r>
            <a:r>
              <a:rPr>
                <a:solidFill>
                  <a:srgbClr val="000000">
                    <a:alpha val="30000"/>
                  </a:srgbClr>
                </a:solidFill>
                <a:uFill>
                  <a:solidFill>
                    <a:srgbClr val="000000">
                      <a:alpha val="30000"/>
                    </a:srgbClr>
                  </a:solidFill>
                </a:uFill>
              </a:rPr>
              <a:t>pascal processing scratch Heroku mongo-db mysql smalltalk lisp j2ee xslt octave</a:t>
            </a:r>
          </a:p>
          <a:p>
            <a:pPr defTabSz="647700">
              <a:lnSpc>
                <a:spcPts val="5000"/>
              </a:lnSpc>
              <a:buClrTx/>
              <a:defRPr sz="6000" cap="all" spc="-119">
                <a:solidFill>
                  <a:srgbClr val="000000"/>
                </a:solidFill>
                <a:uFill>
                  <a:solidFill>
                    <a:srgbClr val="000000"/>
                  </a:solidFill>
                </a:uFill>
                <a:latin typeface="+mj-lt"/>
                <a:ea typeface="+mj-ea"/>
                <a:cs typeface="+mj-cs"/>
                <a:sym typeface="PFDinTextCompPro-Bold"/>
              </a:defRPr>
            </a:pPr>
            <a:endParaRPr>
              <a:solidFill>
                <a:srgbClr val="000000">
                  <a:alpha val="30000"/>
                </a:srgbClr>
              </a:solidFill>
              <a:uFill>
                <a:solidFill>
                  <a:srgbClr val="000000">
                    <a:alpha val="30000"/>
                  </a:srgbClr>
                </a:solidFill>
              </a:uFill>
            </a:endParaRPr>
          </a:p>
        </p:txBody>
      </p:sp>
      <p:pic>
        <p:nvPicPr>
          <p:cNvPr id="394" name="droppedImage.png"/>
          <p:cNvPicPr>
            <a:picLocks noChangeAspect="1"/>
          </p:cNvPicPr>
          <p:nvPr/>
        </p:nvPicPr>
        <p:blipFill>
          <a:blip r:embed="rId3">
            <a:extLst/>
          </a:blip>
          <a:stretch>
            <a:fillRect/>
          </a:stretch>
        </p:blipFill>
        <p:spPr>
          <a:xfrm>
            <a:off x="10668000" y="1600200"/>
            <a:ext cx="1270000" cy="1270000"/>
          </a:xfrm>
          <a:prstGeom prst="rect">
            <a:avLst/>
          </a:prstGeom>
          <a:ln w="12700">
            <a:miter lim="400000"/>
          </a:ln>
        </p:spPr>
      </p:pic>
      <p:pic>
        <p:nvPicPr>
          <p:cNvPr id="395" name="pasted-image.png"/>
          <p:cNvPicPr>
            <a:picLocks noChangeAspect="1"/>
          </p:cNvPicPr>
          <p:nvPr/>
        </p:nvPicPr>
        <p:blipFill>
          <a:blip r:embed="rId4">
            <a:extLst/>
          </a:blip>
          <a:stretch>
            <a:fillRect/>
          </a:stretch>
        </p:blipFill>
        <p:spPr>
          <a:xfrm>
            <a:off x="8764878" y="1578360"/>
            <a:ext cx="1313680" cy="1313680"/>
          </a:xfrm>
          <a:prstGeom prst="rect">
            <a:avLst/>
          </a:prstGeom>
          <a:ln w="12700">
            <a:miter lim="400000"/>
          </a:ln>
        </p:spPr>
      </p:pic>
      <p:pic>
        <p:nvPicPr>
          <p:cNvPr id="396" name="droppedImage.png"/>
          <p:cNvPicPr>
            <a:picLocks noChangeAspect="1"/>
          </p:cNvPicPr>
          <p:nvPr/>
        </p:nvPicPr>
        <p:blipFill>
          <a:blip r:embed="rId5">
            <a:extLst/>
          </a:blip>
          <a:stretch>
            <a:fillRect/>
          </a:stretch>
        </p:blipFill>
        <p:spPr>
          <a:xfrm>
            <a:off x="6527295" y="1266814"/>
            <a:ext cx="2006601" cy="2006601"/>
          </a:xfrm>
          <a:prstGeom prst="rect">
            <a:avLst/>
          </a:prstGeom>
          <a:ln w="12700">
            <a:miter lim="400000"/>
          </a:ln>
        </p:spPr>
      </p:pic>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01" name="Shape 40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02" name="Shape 402"/>
          <p:cNvSpPr>
            <a:spLocks noGrp="1"/>
          </p:cNvSpPr>
          <p:nvPr>
            <p:ph type="body" idx="13"/>
          </p:nvPr>
        </p:nvSpPr>
        <p:spPr>
          <a:prstGeom prst="rect">
            <a:avLst/>
          </a:prstGeom>
        </p:spPr>
        <p:txBody>
          <a:bodyPr/>
          <a:lstStyle/>
          <a:p>
            <a:r>
              <a:t>What is Programming?</a:t>
            </a:r>
          </a:p>
        </p:txBody>
      </p:sp>
      <p:sp>
        <p:nvSpPr>
          <p:cNvPr id="403" name="Shape 403"/>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404" name="Shape 404"/>
          <p:cNvSpPr>
            <a:spLocks noGrp="1"/>
          </p:cNvSpPr>
          <p:nvPr>
            <p:ph type="title"/>
          </p:nvPr>
        </p:nvSpPr>
        <p:spPr>
          <a:prstGeom prst="rect">
            <a:avLst/>
          </a:prstGeom>
        </p:spPr>
        <p:txBody>
          <a:bodyPr/>
          <a:lstStyle>
            <a:lvl1pPr>
              <a:lnSpc>
                <a:spcPct val="100000"/>
              </a:lnSpc>
            </a:lvl1pPr>
          </a:lstStyle>
          <a:p>
            <a:r>
              <a:t>WHAT are some programs you use?</a:t>
            </a:r>
          </a:p>
        </p:txBody>
      </p:sp>
      <p:pic>
        <p:nvPicPr>
          <p:cNvPr id="405" name="pasted-image.png"/>
          <p:cNvPicPr>
            <a:picLocks noChangeAspect="1"/>
          </p:cNvPicPr>
          <p:nvPr/>
        </p:nvPicPr>
        <p:blipFill>
          <a:blip r:embed="rId3">
            <a:extLst/>
          </a:blip>
          <a:stretch>
            <a:fillRect/>
          </a:stretch>
        </p:blipFill>
        <p:spPr>
          <a:xfrm>
            <a:off x="2489200" y="2700929"/>
            <a:ext cx="8026400" cy="3708401"/>
          </a:xfrm>
          <a:prstGeom prst="rect">
            <a:avLst/>
          </a:prstGeom>
          <a:ln w="12700">
            <a:miter lim="400000"/>
          </a:ln>
        </p:spPr>
      </p:pic>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10" name="Shape 410"/>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11" name="Shape 411"/>
          <p:cNvSpPr>
            <a:spLocks noGrp="1"/>
          </p:cNvSpPr>
          <p:nvPr>
            <p:ph type="body" idx="13"/>
          </p:nvPr>
        </p:nvSpPr>
        <p:spPr>
          <a:prstGeom prst="rect">
            <a:avLst/>
          </a:prstGeom>
        </p:spPr>
        <p:txBody>
          <a:bodyPr/>
          <a:lstStyle/>
          <a:p>
            <a:r>
              <a:t>What is Programming?</a:t>
            </a:r>
          </a:p>
        </p:txBody>
      </p:sp>
      <p:sp>
        <p:nvSpPr>
          <p:cNvPr id="412" name="Shape 412"/>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413" name="Shape 413"/>
          <p:cNvSpPr>
            <a:spLocks noGrp="1"/>
          </p:cNvSpPr>
          <p:nvPr>
            <p:ph type="title"/>
          </p:nvPr>
        </p:nvSpPr>
        <p:spPr>
          <a:prstGeom prst="rect">
            <a:avLst/>
          </a:prstGeom>
        </p:spPr>
        <p:txBody>
          <a:bodyPr/>
          <a:lstStyle>
            <a:lvl1pPr>
              <a:lnSpc>
                <a:spcPct val="100000"/>
              </a:lnSpc>
            </a:lvl1pPr>
          </a:lstStyle>
          <a:p>
            <a:r>
              <a:t>WHAT DO PROGRAMS ACTUALLY DO?</a:t>
            </a:r>
          </a:p>
        </p:txBody>
      </p:sp>
      <p:sp>
        <p:nvSpPr>
          <p:cNvPr id="414" name="Shape 414"/>
          <p:cNvSpPr/>
          <p:nvPr/>
        </p:nvSpPr>
        <p:spPr>
          <a:xfrm>
            <a:off x="853281" y="2311400"/>
            <a:ext cx="7490619" cy="1651000"/>
          </a:xfrm>
          <a:custGeom>
            <a:avLst/>
            <a:gdLst/>
            <a:ahLst/>
            <a:cxnLst>
              <a:cxn ang="0">
                <a:pos x="wd2" y="hd2"/>
              </a:cxn>
              <a:cxn ang="5400000">
                <a:pos x="wd2" y="hd2"/>
              </a:cxn>
              <a:cxn ang="10800000">
                <a:pos x="wd2" y="hd2"/>
              </a:cxn>
              <a:cxn ang="16200000">
                <a:pos x="wd2" y="hd2"/>
              </a:cxn>
            </a:cxnLst>
            <a:rect l="0" t="0" r="r" b="b"/>
            <a:pathLst>
              <a:path w="21600" h="21600" extrusionOk="0">
                <a:moveTo>
                  <a:pt x="1604" y="0"/>
                </a:moveTo>
                <a:cubicBezTo>
                  <a:pt x="1200" y="0"/>
                  <a:pt x="872" y="1488"/>
                  <a:pt x="872" y="3323"/>
                </a:cubicBezTo>
                <a:lnTo>
                  <a:pt x="872" y="6418"/>
                </a:lnTo>
                <a:lnTo>
                  <a:pt x="0" y="8323"/>
                </a:lnTo>
                <a:lnTo>
                  <a:pt x="872" y="10229"/>
                </a:lnTo>
                <a:lnTo>
                  <a:pt x="872" y="18277"/>
                </a:lnTo>
                <a:cubicBezTo>
                  <a:pt x="872" y="20112"/>
                  <a:pt x="1200" y="21600"/>
                  <a:pt x="1604" y="21600"/>
                </a:cubicBezTo>
                <a:lnTo>
                  <a:pt x="20868" y="21600"/>
                </a:lnTo>
                <a:cubicBezTo>
                  <a:pt x="21272" y="21600"/>
                  <a:pt x="21600" y="20112"/>
                  <a:pt x="21600" y="18277"/>
                </a:cubicBezTo>
                <a:lnTo>
                  <a:pt x="21600" y="3323"/>
                </a:lnTo>
                <a:cubicBezTo>
                  <a:pt x="21600" y="1488"/>
                  <a:pt x="21272" y="0"/>
                  <a:pt x="20868" y="0"/>
                </a:cubicBezTo>
                <a:lnTo>
                  <a:pt x="1604" y="0"/>
                </a:lnTo>
                <a:close/>
              </a:path>
            </a:pathLst>
          </a:custGeom>
          <a:solidFill>
            <a:srgbClr val="FFDC00"/>
          </a:solidFill>
          <a:ln w="12700">
            <a:miter lim="400000"/>
          </a:ln>
          <a:extLst>
            <a:ext uri="{C572A759-6A51-4108-AA02-DFA0A04FC94B}">
              <ma14:wrappingTextBoxFlag xmlns:ma14="http://schemas.microsoft.com/office/mac/drawingml/2011/main" val="1"/>
            </a:ext>
          </a:extLst>
        </p:spPr>
        <p:txBody>
          <a:bodyPr lIns="279400" tIns="279400" rIns="279400" bIns="279400"/>
          <a:lstStyle>
            <a:lvl1pPr>
              <a:buClr>
                <a:srgbClr val="000000"/>
              </a:buClr>
              <a:defRPr sz="3600">
                <a:solidFill>
                  <a:srgbClr val="000000"/>
                </a:solidFill>
                <a:uFill>
                  <a:solidFill>
                    <a:srgbClr val="000000"/>
                  </a:solidFill>
                </a:uFill>
              </a:defRPr>
            </a:lvl1pPr>
          </a:lstStyle>
          <a:p>
            <a:r>
              <a:t>They automate things to make our lives easier.</a:t>
            </a:r>
          </a:p>
        </p:txBody>
      </p:sp>
      <p:sp>
        <p:nvSpPr>
          <p:cNvPr id="415" name="Shape 415"/>
          <p:cNvSpPr/>
          <p:nvPr/>
        </p:nvSpPr>
        <p:spPr>
          <a:xfrm>
            <a:off x="6477000" y="4318000"/>
            <a:ext cx="5816600" cy="2451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marL="254000" indent="-254000">
              <a:lnSpc>
                <a:spcPct val="110000"/>
              </a:lnSpc>
              <a:buClr>
                <a:srgbClr val="000000"/>
              </a:buClr>
              <a:buSzPct val="125000"/>
              <a:buChar char="•"/>
              <a:defRPr>
                <a:solidFill>
                  <a:srgbClr val="000000"/>
                </a:solidFill>
                <a:uFill>
                  <a:solidFill>
                    <a:srgbClr val="000000"/>
                  </a:solidFill>
                </a:uFill>
              </a:defRPr>
            </a:pPr>
            <a:r>
              <a:t>Keeping track of things (Variables)</a:t>
            </a:r>
          </a:p>
          <a:p>
            <a:pPr marL="254000" indent="-254000">
              <a:lnSpc>
                <a:spcPct val="110000"/>
              </a:lnSpc>
              <a:buClr>
                <a:srgbClr val="000000"/>
              </a:buClr>
              <a:buSzPct val="125000"/>
              <a:buChar char="•"/>
              <a:defRPr>
                <a:solidFill>
                  <a:srgbClr val="000000"/>
                </a:solidFill>
                <a:uFill>
                  <a:solidFill>
                    <a:srgbClr val="000000"/>
                  </a:solidFill>
                </a:uFill>
              </a:defRPr>
            </a:pPr>
            <a:r>
              <a:t>Making decisions(If -&gt; then)</a:t>
            </a:r>
          </a:p>
          <a:p>
            <a:pPr marL="254000" indent="-254000">
              <a:lnSpc>
                <a:spcPct val="110000"/>
              </a:lnSpc>
              <a:buClr>
                <a:srgbClr val="000000"/>
              </a:buClr>
              <a:buSzPct val="125000"/>
              <a:buChar char="•"/>
              <a:defRPr>
                <a:solidFill>
                  <a:srgbClr val="000000"/>
                </a:solidFill>
                <a:uFill>
                  <a:solidFill>
                    <a:srgbClr val="000000"/>
                  </a:solidFill>
                </a:uFill>
              </a:defRPr>
            </a:pPr>
            <a:r>
              <a:t>Repeating things  (Loops)</a:t>
            </a:r>
          </a:p>
          <a:p>
            <a:pPr marL="254000" indent="-254000">
              <a:lnSpc>
                <a:spcPct val="110000"/>
              </a:lnSpc>
              <a:buClr>
                <a:srgbClr val="000000"/>
              </a:buClr>
              <a:buSzPct val="125000"/>
              <a:buChar char="•"/>
              <a:defRPr>
                <a:solidFill>
                  <a:srgbClr val="000000"/>
                </a:solidFill>
                <a:uFill>
                  <a:solidFill>
                    <a:srgbClr val="000000"/>
                  </a:solidFill>
                </a:uFill>
              </a:defRPr>
            </a:pPr>
            <a:r>
              <a:t>Displaying things </a:t>
            </a:r>
          </a:p>
          <a:p>
            <a:pPr marL="254000" indent="-254000">
              <a:lnSpc>
                <a:spcPct val="110000"/>
              </a:lnSpc>
              <a:buClr>
                <a:srgbClr val="000000"/>
              </a:buClr>
              <a:buSzPct val="125000"/>
              <a:buChar char="•"/>
              <a:defRPr>
                <a:solidFill>
                  <a:srgbClr val="000000"/>
                </a:solidFill>
                <a:uFill>
                  <a:solidFill>
                    <a:srgbClr val="000000"/>
                  </a:solidFill>
                </a:uFill>
              </a:defRPr>
            </a:pPr>
            <a:r>
              <a:t>Logs things (Log files)</a:t>
            </a:r>
          </a:p>
          <a:p>
            <a:pPr marL="254000" indent="-254000">
              <a:lnSpc>
                <a:spcPct val="110000"/>
              </a:lnSpc>
              <a:buClr>
                <a:srgbClr val="000000"/>
              </a:buClr>
              <a:buSzPct val="125000"/>
              <a:buChar char="•"/>
              <a:defRPr>
                <a:solidFill>
                  <a:srgbClr val="000000"/>
                </a:solidFill>
                <a:uFill>
                  <a:solidFill>
                    <a:srgbClr val="000000"/>
                  </a:solidFill>
                </a:uFill>
              </a:defRPr>
            </a:pPr>
            <a:r>
              <a:t>Storing things(Databases)</a:t>
            </a:r>
          </a:p>
        </p:txBody>
      </p:sp>
      <p:sp>
        <p:nvSpPr>
          <p:cNvPr id="416" name="Shape 416"/>
          <p:cNvSpPr/>
          <p:nvPr/>
        </p:nvSpPr>
        <p:spPr>
          <a:xfrm>
            <a:off x="243681" y="4406900"/>
            <a:ext cx="5560219" cy="2260600"/>
          </a:xfrm>
          <a:custGeom>
            <a:avLst/>
            <a:gdLst/>
            <a:ahLst/>
            <a:cxnLst>
              <a:cxn ang="0">
                <a:pos x="wd2" y="hd2"/>
              </a:cxn>
              <a:cxn ang="5400000">
                <a:pos x="wd2" y="hd2"/>
              </a:cxn>
              <a:cxn ang="10800000">
                <a:pos x="wd2" y="hd2"/>
              </a:cxn>
              <a:cxn ang="16200000">
                <a:pos x="wd2" y="hd2"/>
              </a:cxn>
            </a:cxnLst>
            <a:rect l="0" t="0" r="r" b="b"/>
            <a:pathLst>
              <a:path w="21600" h="21600" extrusionOk="0">
                <a:moveTo>
                  <a:pt x="2162" y="0"/>
                </a:moveTo>
                <a:cubicBezTo>
                  <a:pt x="1617" y="0"/>
                  <a:pt x="1175" y="1087"/>
                  <a:pt x="1175" y="2427"/>
                </a:cubicBezTo>
                <a:lnTo>
                  <a:pt x="1175" y="4687"/>
                </a:lnTo>
                <a:lnTo>
                  <a:pt x="0" y="6079"/>
                </a:lnTo>
                <a:lnTo>
                  <a:pt x="1175" y="7471"/>
                </a:lnTo>
                <a:lnTo>
                  <a:pt x="1175" y="19173"/>
                </a:lnTo>
                <a:cubicBezTo>
                  <a:pt x="1175" y="20513"/>
                  <a:pt x="1617" y="21600"/>
                  <a:pt x="2162" y="21600"/>
                </a:cubicBezTo>
                <a:lnTo>
                  <a:pt x="20613" y="21600"/>
                </a:lnTo>
                <a:cubicBezTo>
                  <a:pt x="21158" y="21600"/>
                  <a:pt x="21600" y="20513"/>
                  <a:pt x="21600" y="19173"/>
                </a:cubicBezTo>
                <a:lnTo>
                  <a:pt x="21600" y="2427"/>
                </a:lnTo>
                <a:cubicBezTo>
                  <a:pt x="21600" y="1087"/>
                  <a:pt x="21158" y="0"/>
                  <a:pt x="20613" y="0"/>
                </a:cubicBezTo>
                <a:lnTo>
                  <a:pt x="2162" y="0"/>
                </a:lnTo>
                <a:close/>
              </a:path>
            </a:pathLst>
          </a:custGeom>
          <a:solidFill>
            <a:srgbClr val="000000"/>
          </a:solidFill>
          <a:ln w="12700">
            <a:miter lim="400000"/>
          </a:ln>
          <a:extLst>
            <a:ext uri="{C572A759-6A51-4108-AA02-DFA0A04FC94B}">
              <ma14:wrappingTextBoxFlag xmlns:ma14="http://schemas.microsoft.com/office/mac/drawingml/2011/main" val="1"/>
            </a:ext>
          </a:extLst>
        </p:spPr>
        <p:txBody>
          <a:bodyPr lIns="279400" tIns="279400" rIns="279400" bIns="279400" anchor="ctr"/>
          <a:lstStyle>
            <a:lvl1pPr>
              <a:lnSpc>
                <a:spcPts val="3100"/>
              </a:lnSpc>
              <a:buClr>
                <a:srgbClr val="000000"/>
              </a:buClr>
              <a:defRPr sz="3000"/>
            </a:lvl1pPr>
          </a:lstStyle>
          <a:p>
            <a:r>
              <a:t>“Hey program, can you change the background of your website when I click on a button?”</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60" name="Shape 260"/>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61" name="Shape 261"/>
          <p:cNvSpPr>
            <a:spLocks noGrp="1"/>
          </p:cNvSpPr>
          <p:nvPr>
            <p:ph type="body" idx="14"/>
          </p:nvPr>
        </p:nvSpPr>
        <p:spPr>
          <a:xfrm>
            <a:off x="635000" y="1473200"/>
            <a:ext cx="11734800" cy="2806700"/>
          </a:xfrm>
          <a:prstGeom prst="rect">
            <a:avLst/>
          </a:prstGeom>
        </p:spPr>
        <p:txBody>
          <a:bodyPr/>
          <a:lstStyle/>
          <a:p>
            <a:r>
              <a:t>welcome to </a:t>
            </a:r>
          </a:p>
          <a:p>
            <a:r>
              <a:t>general assembly.</a:t>
            </a:r>
          </a:p>
        </p:txBody>
      </p:sp>
      <p:sp>
        <p:nvSpPr>
          <p:cNvPr id="262" name="Shape 262"/>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263" name="Shape 263"/>
          <p:cNvSpPr/>
          <p:nvPr/>
        </p:nvSpPr>
        <p:spPr>
          <a:xfrm>
            <a:off x="635000" y="736600"/>
            <a:ext cx="10160000" cy="431800"/>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3200" cap="all" spc="-64">
                <a:latin typeface="+mj-lt"/>
                <a:ea typeface="+mj-ea"/>
                <a:cs typeface="+mj-cs"/>
                <a:sym typeface="PFDinTextCompPro-Bold"/>
              </a:defRPr>
            </a:lvl1pPr>
          </a:lstStyle>
          <a:p>
            <a:r>
              <a:t>INTRODUCTIONS</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0" name="Group 420"/>
          <p:cNvGrpSpPr/>
          <p:nvPr/>
        </p:nvGrpSpPr>
        <p:grpSpPr>
          <a:xfrm>
            <a:off x="3490152" y="2629869"/>
            <a:ext cx="2464211" cy="2464209"/>
            <a:chOff x="0" y="0"/>
            <a:chExt cx="2464209" cy="2464207"/>
          </a:xfrm>
        </p:grpSpPr>
        <p:pic>
          <p:nvPicPr>
            <p:cNvPr id="418" name="droppedImage.pdf"/>
            <p:cNvPicPr>
              <a:picLocks noChangeAspect="1"/>
            </p:cNvPicPr>
            <p:nvPr/>
          </p:nvPicPr>
          <p:blipFill>
            <a:blip r:embed="rId2">
              <a:extLst/>
            </a:blip>
            <a:stretch>
              <a:fillRect/>
            </a:stretch>
          </p:blipFill>
          <p:spPr>
            <a:xfrm>
              <a:off x="0" y="0"/>
              <a:ext cx="2464210" cy="2464208"/>
            </a:xfrm>
            <a:prstGeom prst="rect">
              <a:avLst/>
            </a:prstGeom>
            <a:ln w="12700" cap="flat">
              <a:noFill/>
              <a:miter lim="400000"/>
            </a:ln>
            <a:effectLst/>
          </p:spPr>
        </p:pic>
        <p:sp>
          <p:nvSpPr>
            <p:cNvPr id="419" name="Shape 419"/>
            <p:cNvSpPr/>
            <p:nvPr/>
          </p:nvSpPr>
          <p:spPr>
            <a:xfrm>
              <a:off x="184436" y="539851"/>
              <a:ext cx="2094578" cy="13799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75000"/>
                </a:lnSpc>
                <a:buClr>
                  <a:srgbClr val="000000"/>
                </a:buClr>
                <a:defRPr sz="3000" spc="-59">
                  <a:latin typeface="+mj-lt"/>
                  <a:ea typeface="+mj-ea"/>
                  <a:cs typeface="+mj-cs"/>
                  <a:sym typeface="PFDinTextCompPro-Bold"/>
                </a:defRPr>
              </a:lvl1pPr>
            </a:lstStyle>
            <a:p>
              <a:r>
                <a:t>WEB APPLICATIONS</a:t>
              </a:r>
            </a:p>
          </p:txBody>
        </p:sp>
      </p:grpSp>
      <p:grpSp>
        <p:nvGrpSpPr>
          <p:cNvPr id="423" name="Group 423"/>
          <p:cNvGrpSpPr/>
          <p:nvPr/>
        </p:nvGrpSpPr>
        <p:grpSpPr>
          <a:xfrm>
            <a:off x="800100" y="2629869"/>
            <a:ext cx="2464220" cy="2464217"/>
            <a:chOff x="0" y="0"/>
            <a:chExt cx="2464219" cy="2464216"/>
          </a:xfrm>
        </p:grpSpPr>
        <p:pic>
          <p:nvPicPr>
            <p:cNvPr id="421" name="droppedImage.pdf"/>
            <p:cNvPicPr>
              <a:picLocks noChangeAspect="1"/>
            </p:cNvPicPr>
            <p:nvPr/>
          </p:nvPicPr>
          <p:blipFill>
            <a:blip r:embed="rId3">
              <a:extLst/>
            </a:blip>
            <a:stretch>
              <a:fillRect/>
            </a:stretch>
          </p:blipFill>
          <p:spPr>
            <a:xfrm>
              <a:off x="0" y="0"/>
              <a:ext cx="2464220" cy="2464217"/>
            </a:xfrm>
            <a:prstGeom prst="rect">
              <a:avLst/>
            </a:prstGeom>
            <a:ln w="12700" cap="flat">
              <a:noFill/>
              <a:miter lim="400000"/>
            </a:ln>
            <a:effectLst/>
          </p:spPr>
        </p:pic>
        <p:sp>
          <p:nvSpPr>
            <p:cNvPr id="422" name="Shape 422"/>
            <p:cNvSpPr/>
            <p:nvPr/>
          </p:nvSpPr>
          <p:spPr>
            <a:xfrm>
              <a:off x="184436" y="994973"/>
              <a:ext cx="2094574" cy="46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75000"/>
                </a:lnSpc>
                <a:buClr>
                  <a:srgbClr val="000000"/>
                </a:buClr>
                <a:defRPr sz="3000" spc="-59">
                  <a:latin typeface="+mj-lt"/>
                  <a:ea typeface="+mj-ea"/>
                  <a:cs typeface="+mj-cs"/>
                  <a:sym typeface="PFDinTextCompPro-Bold"/>
                </a:defRPr>
              </a:lvl1pPr>
            </a:lstStyle>
            <a:p>
              <a:r>
                <a:t>WEB SITES</a:t>
              </a:r>
            </a:p>
          </p:txBody>
        </p:sp>
      </p:grpSp>
      <p:grpSp>
        <p:nvGrpSpPr>
          <p:cNvPr id="426" name="Group 426"/>
          <p:cNvGrpSpPr/>
          <p:nvPr/>
        </p:nvGrpSpPr>
        <p:grpSpPr>
          <a:xfrm>
            <a:off x="6183111" y="2578100"/>
            <a:ext cx="2578103" cy="2578102"/>
            <a:chOff x="0" y="0"/>
            <a:chExt cx="2578101" cy="2578100"/>
          </a:xfrm>
        </p:grpSpPr>
        <p:pic>
          <p:nvPicPr>
            <p:cNvPr id="424" name="droppedImage.pdf"/>
            <p:cNvPicPr>
              <a:picLocks noChangeAspect="1"/>
            </p:cNvPicPr>
            <p:nvPr/>
          </p:nvPicPr>
          <p:blipFill>
            <a:blip r:embed="rId4">
              <a:extLst/>
            </a:blip>
            <a:stretch>
              <a:fillRect/>
            </a:stretch>
          </p:blipFill>
          <p:spPr>
            <a:xfrm>
              <a:off x="0" y="0"/>
              <a:ext cx="2578102" cy="2578101"/>
            </a:xfrm>
            <a:prstGeom prst="rect">
              <a:avLst/>
            </a:prstGeom>
            <a:ln w="12700" cap="flat">
              <a:noFill/>
              <a:miter lim="400000"/>
            </a:ln>
            <a:effectLst/>
          </p:spPr>
        </p:pic>
        <p:sp>
          <p:nvSpPr>
            <p:cNvPr id="425" name="Shape 425"/>
            <p:cNvSpPr/>
            <p:nvPr/>
          </p:nvSpPr>
          <p:spPr>
            <a:xfrm>
              <a:off x="345599" y="665554"/>
              <a:ext cx="1883359" cy="124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75000"/>
                </a:lnSpc>
                <a:buClr>
                  <a:srgbClr val="000000"/>
                </a:buClr>
                <a:defRPr sz="3000" spc="-59">
                  <a:latin typeface="+mj-lt"/>
                  <a:ea typeface="+mj-ea"/>
                  <a:cs typeface="+mj-cs"/>
                  <a:sym typeface="PFDinTextCompPro-Bold"/>
                </a:defRPr>
              </a:pPr>
              <a:r>
                <a:t>NATIVE APPS</a:t>
              </a:r>
            </a:p>
            <a:p>
              <a:pPr algn="ctr">
                <a:lnSpc>
                  <a:spcPct val="75000"/>
                </a:lnSpc>
                <a:buClr>
                  <a:srgbClr val="000000"/>
                </a:buClr>
                <a:defRPr spc="-48">
                  <a:latin typeface="+mj-lt"/>
                  <a:ea typeface="+mj-ea"/>
                  <a:cs typeface="+mj-cs"/>
                  <a:sym typeface="PFDinTextCompPro-Bold"/>
                </a:defRPr>
              </a:pPr>
              <a:r>
                <a:t>(Mobile and Desktop)</a:t>
              </a:r>
            </a:p>
          </p:txBody>
        </p:sp>
      </p:grpSp>
      <p:grpSp>
        <p:nvGrpSpPr>
          <p:cNvPr id="429" name="Group 429"/>
          <p:cNvGrpSpPr/>
          <p:nvPr/>
        </p:nvGrpSpPr>
        <p:grpSpPr>
          <a:xfrm>
            <a:off x="8985375" y="2578100"/>
            <a:ext cx="2578107" cy="2578106"/>
            <a:chOff x="0" y="0"/>
            <a:chExt cx="2578106" cy="2578105"/>
          </a:xfrm>
        </p:grpSpPr>
        <p:pic>
          <p:nvPicPr>
            <p:cNvPr id="427" name="droppedImage.pdf"/>
            <p:cNvPicPr>
              <a:picLocks noChangeAspect="1"/>
            </p:cNvPicPr>
            <p:nvPr/>
          </p:nvPicPr>
          <p:blipFill>
            <a:blip r:embed="rId5">
              <a:extLst/>
            </a:blip>
            <a:stretch>
              <a:fillRect/>
            </a:stretch>
          </p:blipFill>
          <p:spPr>
            <a:xfrm>
              <a:off x="0" y="0"/>
              <a:ext cx="2578107" cy="2578106"/>
            </a:xfrm>
            <a:prstGeom prst="rect">
              <a:avLst/>
            </a:prstGeom>
            <a:ln w="12700" cap="flat">
              <a:noFill/>
              <a:miter lim="400000"/>
            </a:ln>
            <a:effectLst/>
          </p:spPr>
        </p:pic>
        <p:sp>
          <p:nvSpPr>
            <p:cNvPr id="428" name="Shape 428"/>
            <p:cNvSpPr/>
            <p:nvPr/>
          </p:nvSpPr>
          <p:spPr>
            <a:xfrm>
              <a:off x="193547" y="555625"/>
              <a:ext cx="2191384" cy="1443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75000"/>
                </a:lnSpc>
                <a:buClr>
                  <a:srgbClr val="000000"/>
                </a:buClr>
                <a:defRPr sz="3000" spc="-59">
                  <a:latin typeface="+mj-lt"/>
                  <a:ea typeface="+mj-ea"/>
                  <a:cs typeface="+mj-cs"/>
                  <a:sym typeface="PFDinTextCompPro-Bold"/>
                </a:defRPr>
              </a:lvl1pPr>
            </a:lstStyle>
            <a:p>
              <a:r>
                <a:t>OTHER THINGS</a:t>
              </a:r>
            </a:p>
          </p:txBody>
        </p:sp>
      </p:grpSp>
      <p:sp>
        <p:nvSpPr>
          <p:cNvPr id="430" name="Shape 43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31" name="Shape 43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32" name="Shape 432"/>
          <p:cNvSpPr>
            <a:spLocks noGrp="1"/>
          </p:cNvSpPr>
          <p:nvPr>
            <p:ph type="body" idx="13"/>
          </p:nvPr>
        </p:nvSpPr>
        <p:spPr>
          <a:prstGeom prst="rect">
            <a:avLst/>
          </a:prstGeom>
        </p:spPr>
        <p:txBody>
          <a:bodyPr/>
          <a:lstStyle/>
          <a:p>
            <a:r>
              <a:t>What is programming?</a:t>
            </a:r>
          </a:p>
        </p:txBody>
      </p:sp>
      <p:sp>
        <p:nvSpPr>
          <p:cNvPr id="433" name="Shape 433"/>
          <p:cNvSpPr>
            <a:spLocks noGrp="1"/>
          </p:cNvSpPr>
          <p:nvPr>
            <p:ph type="title"/>
          </p:nvPr>
        </p:nvSpPr>
        <p:spPr>
          <a:prstGeom prst="rect">
            <a:avLst/>
          </a:prstGeom>
        </p:spPr>
        <p:txBody>
          <a:bodyPr/>
          <a:lstStyle>
            <a:lvl1pPr>
              <a:lnSpc>
                <a:spcPct val="100000"/>
              </a:lnSpc>
            </a:lvl1pPr>
          </a:lstStyle>
          <a:p>
            <a:r>
              <a:t>What can I build?</a:t>
            </a:r>
          </a:p>
        </p:txBody>
      </p:sp>
      <p:sp>
        <p:nvSpPr>
          <p:cNvPr id="434" name="Shape 434"/>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8" name="Group 438"/>
          <p:cNvGrpSpPr/>
          <p:nvPr/>
        </p:nvGrpSpPr>
        <p:grpSpPr>
          <a:xfrm>
            <a:off x="3490152" y="2629869"/>
            <a:ext cx="2464211" cy="2464209"/>
            <a:chOff x="0" y="0"/>
            <a:chExt cx="2464209" cy="2464207"/>
          </a:xfrm>
        </p:grpSpPr>
        <p:pic>
          <p:nvPicPr>
            <p:cNvPr id="436" name="droppedImage.pdf"/>
            <p:cNvPicPr>
              <a:picLocks noChangeAspect="1"/>
            </p:cNvPicPr>
            <p:nvPr/>
          </p:nvPicPr>
          <p:blipFill>
            <a:blip r:embed="rId3">
              <a:extLst/>
            </a:blip>
            <a:stretch>
              <a:fillRect/>
            </a:stretch>
          </p:blipFill>
          <p:spPr>
            <a:xfrm>
              <a:off x="0" y="0"/>
              <a:ext cx="2464210" cy="2464208"/>
            </a:xfrm>
            <a:prstGeom prst="rect">
              <a:avLst/>
            </a:prstGeom>
            <a:ln w="12700" cap="flat">
              <a:noFill/>
              <a:miter lim="400000"/>
            </a:ln>
            <a:effectLst/>
          </p:spPr>
        </p:pic>
        <p:sp>
          <p:nvSpPr>
            <p:cNvPr id="437" name="Shape 437"/>
            <p:cNvSpPr/>
            <p:nvPr/>
          </p:nvSpPr>
          <p:spPr>
            <a:xfrm>
              <a:off x="184436" y="539851"/>
              <a:ext cx="2094578" cy="13799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75000"/>
                </a:lnSpc>
                <a:buClr>
                  <a:srgbClr val="000000"/>
                </a:buClr>
                <a:defRPr sz="3000" spc="-59">
                  <a:latin typeface="+mj-lt"/>
                  <a:ea typeface="+mj-ea"/>
                  <a:cs typeface="+mj-cs"/>
                  <a:sym typeface="PFDinTextCompPro-Bold"/>
                </a:defRPr>
              </a:lvl1pPr>
            </a:lstStyle>
            <a:p>
              <a:r>
                <a:t>WEB APPLICATIONS</a:t>
              </a:r>
            </a:p>
          </p:txBody>
        </p:sp>
      </p:grpSp>
      <p:grpSp>
        <p:nvGrpSpPr>
          <p:cNvPr id="441" name="Group 441"/>
          <p:cNvGrpSpPr/>
          <p:nvPr/>
        </p:nvGrpSpPr>
        <p:grpSpPr>
          <a:xfrm>
            <a:off x="800100" y="2629869"/>
            <a:ext cx="2464220" cy="2464217"/>
            <a:chOff x="0" y="0"/>
            <a:chExt cx="2464219" cy="2464216"/>
          </a:xfrm>
        </p:grpSpPr>
        <p:pic>
          <p:nvPicPr>
            <p:cNvPr id="439" name="droppedImage.pdf"/>
            <p:cNvPicPr>
              <a:picLocks noChangeAspect="1"/>
            </p:cNvPicPr>
            <p:nvPr/>
          </p:nvPicPr>
          <p:blipFill>
            <a:blip r:embed="rId4">
              <a:extLst/>
            </a:blip>
            <a:stretch>
              <a:fillRect/>
            </a:stretch>
          </p:blipFill>
          <p:spPr>
            <a:xfrm>
              <a:off x="0" y="0"/>
              <a:ext cx="2464220" cy="2464217"/>
            </a:xfrm>
            <a:prstGeom prst="rect">
              <a:avLst/>
            </a:prstGeom>
            <a:ln w="12700" cap="flat">
              <a:noFill/>
              <a:miter lim="400000"/>
            </a:ln>
            <a:effectLst/>
          </p:spPr>
        </p:pic>
        <p:sp>
          <p:nvSpPr>
            <p:cNvPr id="440" name="Shape 440"/>
            <p:cNvSpPr/>
            <p:nvPr/>
          </p:nvSpPr>
          <p:spPr>
            <a:xfrm>
              <a:off x="184436" y="994973"/>
              <a:ext cx="2094574" cy="46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75000"/>
                </a:lnSpc>
                <a:buClr>
                  <a:srgbClr val="000000"/>
                </a:buClr>
                <a:defRPr sz="3000" spc="-59">
                  <a:latin typeface="+mj-lt"/>
                  <a:ea typeface="+mj-ea"/>
                  <a:cs typeface="+mj-cs"/>
                  <a:sym typeface="PFDinTextCompPro-Bold"/>
                </a:defRPr>
              </a:lvl1pPr>
            </a:lstStyle>
            <a:p>
              <a:r>
                <a:t>WEB SITES</a:t>
              </a:r>
            </a:p>
          </p:txBody>
        </p:sp>
      </p:grpSp>
      <p:grpSp>
        <p:nvGrpSpPr>
          <p:cNvPr id="444" name="Group 444"/>
          <p:cNvGrpSpPr/>
          <p:nvPr/>
        </p:nvGrpSpPr>
        <p:grpSpPr>
          <a:xfrm>
            <a:off x="6183111" y="2578100"/>
            <a:ext cx="2578103" cy="2578102"/>
            <a:chOff x="0" y="0"/>
            <a:chExt cx="2578101" cy="2578100"/>
          </a:xfrm>
        </p:grpSpPr>
        <p:pic>
          <p:nvPicPr>
            <p:cNvPr id="442" name="droppedImage.pdf"/>
            <p:cNvPicPr>
              <a:picLocks noChangeAspect="1"/>
            </p:cNvPicPr>
            <p:nvPr/>
          </p:nvPicPr>
          <p:blipFill>
            <a:blip r:embed="rId5">
              <a:extLst/>
            </a:blip>
            <a:stretch>
              <a:fillRect/>
            </a:stretch>
          </p:blipFill>
          <p:spPr>
            <a:xfrm>
              <a:off x="0" y="0"/>
              <a:ext cx="2578102" cy="2578101"/>
            </a:xfrm>
            <a:prstGeom prst="rect">
              <a:avLst/>
            </a:prstGeom>
            <a:ln w="12700" cap="flat">
              <a:noFill/>
              <a:miter lim="400000"/>
            </a:ln>
            <a:effectLst/>
          </p:spPr>
        </p:pic>
        <p:sp>
          <p:nvSpPr>
            <p:cNvPr id="443" name="Shape 443"/>
            <p:cNvSpPr/>
            <p:nvPr/>
          </p:nvSpPr>
          <p:spPr>
            <a:xfrm>
              <a:off x="345599" y="665554"/>
              <a:ext cx="1883359" cy="124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75000"/>
                </a:lnSpc>
                <a:buClr>
                  <a:srgbClr val="000000"/>
                </a:buClr>
                <a:defRPr sz="3000" spc="-59">
                  <a:latin typeface="+mj-lt"/>
                  <a:ea typeface="+mj-ea"/>
                  <a:cs typeface="+mj-cs"/>
                  <a:sym typeface="PFDinTextCompPro-Bold"/>
                </a:defRPr>
              </a:pPr>
              <a:r>
                <a:t>NATIVE APPS</a:t>
              </a:r>
            </a:p>
            <a:p>
              <a:pPr algn="ctr">
                <a:lnSpc>
                  <a:spcPct val="75000"/>
                </a:lnSpc>
                <a:buClr>
                  <a:srgbClr val="000000"/>
                </a:buClr>
                <a:defRPr spc="-48">
                  <a:latin typeface="+mj-lt"/>
                  <a:ea typeface="+mj-ea"/>
                  <a:cs typeface="+mj-cs"/>
                  <a:sym typeface="PFDinTextCompPro-Bold"/>
                </a:defRPr>
              </a:pPr>
              <a:r>
                <a:t>(Mobile and Desktop)</a:t>
              </a:r>
            </a:p>
          </p:txBody>
        </p:sp>
      </p:grpSp>
      <p:grpSp>
        <p:nvGrpSpPr>
          <p:cNvPr id="447" name="Group 447"/>
          <p:cNvGrpSpPr/>
          <p:nvPr/>
        </p:nvGrpSpPr>
        <p:grpSpPr>
          <a:xfrm>
            <a:off x="8985375" y="2578100"/>
            <a:ext cx="2578107" cy="2578106"/>
            <a:chOff x="0" y="0"/>
            <a:chExt cx="2578106" cy="2578105"/>
          </a:xfrm>
        </p:grpSpPr>
        <p:pic>
          <p:nvPicPr>
            <p:cNvPr id="445" name="droppedImage.pdf"/>
            <p:cNvPicPr>
              <a:picLocks noChangeAspect="1"/>
            </p:cNvPicPr>
            <p:nvPr/>
          </p:nvPicPr>
          <p:blipFill>
            <a:blip r:embed="rId6">
              <a:extLst/>
            </a:blip>
            <a:stretch>
              <a:fillRect/>
            </a:stretch>
          </p:blipFill>
          <p:spPr>
            <a:xfrm>
              <a:off x="0" y="0"/>
              <a:ext cx="2578107" cy="2578106"/>
            </a:xfrm>
            <a:prstGeom prst="rect">
              <a:avLst/>
            </a:prstGeom>
            <a:ln w="12700" cap="flat">
              <a:noFill/>
              <a:miter lim="400000"/>
            </a:ln>
            <a:effectLst/>
          </p:spPr>
        </p:pic>
        <p:sp>
          <p:nvSpPr>
            <p:cNvPr id="446" name="Shape 446"/>
            <p:cNvSpPr/>
            <p:nvPr/>
          </p:nvSpPr>
          <p:spPr>
            <a:xfrm>
              <a:off x="193547" y="555625"/>
              <a:ext cx="2191384" cy="1443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75000"/>
                </a:lnSpc>
                <a:buClr>
                  <a:srgbClr val="000000"/>
                </a:buClr>
                <a:defRPr sz="3000" spc="-59">
                  <a:latin typeface="+mj-lt"/>
                  <a:ea typeface="+mj-ea"/>
                  <a:cs typeface="+mj-cs"/>
                  <a:sym typeface="PFDinTextCompPro-Bold"/>
                </a:defRPr>
              </a:lvl1pPr>
            </a:lstStyle>
            <a:p>
              <a:r>
                <a:t>OTHER THINGS</a:t>
              </a:r>
            </a:p>
          </p:txBody>
        </p:sp>
      </p:grpSp>
      <p:sp>
        <p:nvSpPr>
          <p:cNvPr id="448" name="Shape 448"/>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49" name="Shape 449"/>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50" name="Shape 450"/>
          <p:cNvSpPr>
            <a:spLocks noGrp="1"/>
          </p:cNvSpPr>
          <p:nvPr>
            <p:ph type="body" idx="13"/>
          </p:nvPr>
        </p:nvSpPr>
        <p:spPr>
          <a:prstGeom prst="rect">
            <a:avLst/>
          </a:prstGeom>
        </p:spPr>
        <p:txBody>
          <a:bodyPr/>
          <a:lstStyle/>
          <a:p>
            <a:r>
              <a:t>What is programming?</a:t>
            </a:r>
          </a:p>
        </p:txBody>
      </p:sp>
      <p:sp>
        <p:nvSpPr>
          <p:cNvPr id="451" name="Shape 451"/>
          <p:cNvSpPr>
            <a:spLocks noGrp="1"/>
          </p:cNvSpPr>
          <p:nvPr>
            <p:ph type="title"/>
          </p:nvPr>
        </p:nvSpPr>
        <p:spPr>
          <a:prstGeom prst="rect">
            <a:avLst/>
          </a:prstGeom>
        </p:spPr>
        <p:txBody>
          <a:bodyPr/>
          <a:lstStyle>
            <a:lvl1pPr>
              <a:lnSpc>
                <a:spcPct val="100000"/>
              </a:lnSpc>
            </a:lvl1pPr>
          </a:lstStyle>
          <a:p>
            <a:r>
              <a:t>What can I build?</a:t>
            </a:r>
          </a:p>
        </p:txBody>
      </p:sp>
      <p:sp>
        <p:nvSpPr>
          <p:cNvPr id="452" name="Shape 452"/>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453" name="Shape 453"/>
          <p:cNvSpPr/>
          <p:nvPr/>
        </p:nvSpPr>
        <p:spPr>
          <a:xfrm>
            <a:off x="609600" y="2438400"/>
            <a:ext cx="5524500" cy="2819400"/>
          </a:xfrm>
          <a:prstGeom prst="rect">
            <a:avLst/>
          </a:prstGeom>
          <a:ln w="25400">
            <a:solidFill>
              <a:srgbClr val="000000"/>
            </a:solidFill>
            <a:miter lim="400000"/>
          </a:ln>
        </p:spPr>
        <p:txBody>
          <a:bodyPr lIns="38100" tIns="38100" rIns="38100" bIns="38100"/>
          <a:lstStyle/>
          <a:p>
            <a:pPr algn="ctr" defTabSz="825500">
              <a:buClr>
                <a:srgbClr val="000000"/>
              </a:buClr>
              <a:defRPr sz="5400">
                <a:effectLst>
                  <a:outerShdw blurRad="38100" dist="12700" dir="5400000" rotWithShape="0">
                    <a:srgbClr val="000000">
                      <a:alpha val="50000"/>
                    </a:srgbClr>
                  </a:outerShdw>
                </a:effectLst>
                <a:uFillTx/>
              </a:defRPr>
            </a:pPr>
            <a:endParaRPr/>
          </a:p>
        </p:txBody>
      </p:sp>
      <p:sp>
        <p:nvSpPr>
          <p:cNvPr id="454" name="Shape 454"/>
          <p:cNvSpPr/>
          <p:nvPr/>
        </p:nvSpPr>
        <p:spPr>
          <a:xfrm>
            <a:off x="1854200" y="5346700"/>
            <a:ext cx="3035554"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spAutoFit/>
          </a:bodyPr>
          <a:lstStyle>
            <a:lvl1pPr>
              <a:buClr>
                <a:srgbClr val="000000"/>
              </a:buClr>
              <a:defRPr sz="3600">
                <a:solidFill>
                  <a:srgbClr val="000000"/>
                </a:solidFill>
                <a:uFill>
                  <a:solidFill>
                    <a:srgbClr val="000000"/>
                  </a:solidFill>
                </a:uFill>
                <a:latin typeface="+mj-lt"/>
                <a:ea typeface="+mj-ea"/>
                <a:cs typeface="+mj-cs"/>
                <a:sym typeface="PFDinTextCompPro-Bold"/>
              </a:defRPr>
            </a:lvl1pPr>
          </a:lstStyle>
          <a:p>
            <a:r>
              <a:t>WEB DEVELOPMENT</a:t>
            </a: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59" name="Shape 459"/>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60" name="Shape 460"/>
          <p:cNvSpPr>
            <a:spLocks noGrp="1"/>
          </p:cNvSpPr>
          <p:nvPr>
            <p:ph type="body" idx="13"/>
          </p:nvPr>
        </p:nvSpPr>
        <p:spPr>
          <a:prstGeom prst="rect">
            <a:avLst/>
          </a:prstGeom>
        </p:spPr>
        <p:txBody>
          <a:bodyPr/>
          <a:lstStyle/>
          <a:p>
            <a:r>
              <a:t>Web Development</a:t>
            </a:r>
          </a:p>
        </p:txBody>
      </p:sp>
      <p:sp>
        <p:nvSpPr>
          <p:cNvPr id="461" name="Shape 461"/>
          <p:cNvSpPr>
            <a:spLocks noGrp="1"/>
          </p:cNvSpPr>
          <p:nvPr>
            <p:ph type="body" idx="14"/>
          </p:nvPr>
        </p:nvSpPr>
        <p:spPr>
          <a:prstGeom prst="rect">
            <a:avLst/>
          </a:prstGeom>
        </p:spPr>
        <p:txBody>
          <a:bodyPr/>
          <a:lstStyle/>
          <a:p>
            <a:r>
              <a:t>Web Development</a:t>
            </a:r>
          </a:p>
        </p:txBody>
      </p:sp>
      <p:sp>
        <p:nvSpPr>
          <p:cNvPr id="462" name="Shape 462"/>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65" name="Shape 46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66" name="Shape 466"/>
          <p:cNvSpPr>
            <a:spLocks noGrp="1"/>
          </p:cNvSpPr>
          <p:nvPr>
            <p:ph type="body" idx="13"/>
          </p:nvPr>
        </p:nvSpPr>
        <p:spPr>
          <a:prstGeom prst="rect">
            <a:avLst/>
          </a:prstGeom>
        </p:spPr>
        <p:txBody>
          <a:bodyPr/>
          <a:lstStyle/>
          <a:p>
            <a:r>
              <a:t>Web development</a:t>
            </a:r>
          </a:p>
        </p:txBody>
      </p:sp>
      <p:sp>
        <p:nvSpPr>
          <p:cNvPr id="467" name="Shape 46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468" name="Shape 468"/>
          <p:cNvSpPr>
            <a:spLocks noGrp="1"/>
          </p:cNvSpPr>
          <p:nvPr>
            <p:ph type="title"/>
          </p:nvPr>
        </p:nvSpPr>
        <p:spPr>
          <a:xfrm>
            <a:off x="635000" y="1498600"/>
            <a:ext cx="11734800" cy="1498600"/>
          </a:xfrm>
          <a:prstGeom prst="rect">
            <a:avLst/>
          </a:prstGeom>
        </p:spPr>
        <p:txBody>
          <a:bodyPr/>
          <a:lstStyle>
            <a:lvl1pPr>
              <a:lnSpc>
                <a:spcPct val="100000"/>
              </a:lnSpc>
            </a:lvl1pPr>
          </a:lstStyle>
          <a:p>
            <a:r>
              <a:t>What happens when you Visit a URL?</a:t>
            </a:r>
          </a:p>
        </p:txBody>
      </p:sp>
      <p:pic>
        <p:nvPicPr>
          <p:cNvPr id="469" name="pasted-image.png"/>
          <p:cNvPicPr>
            <a:picLocks noChangeAspect="1"/>
          </p:cNvPicPr>
          <p:nvPr/>
        </p:nvPicPr>
        <p:blipFill>
          <a:blip r:embed="rId3">
            <a:extLst/>
          </a:blip>
          <a:stretch>
            <a:fillRect/>
          </a:stretch>
        </p:blipFill>
        <p:spPr>
          <a:xfrm>
            <a:off x="8636558" y="2827641"/>
            <a:ext cx="3073401" cy="3860801"/>
          </a:xfrm>
          <a:prstGeom prst="rect">
            <a:avLst/>
          </a:prstGeom>
          <a:ln w="12700">
            <a:miter lim="400000"/>
          </a:ln>
        </p:spPr>
      </p:pic>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74" name="Shape 47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75" name="Shape 475"/>
          <p:cNvSpPr>
            <a:spLocks noGrp="1"/>
          </p:cNvSpPr>
          <p:nvPr>
            <p:ph type="body" idx="13"/>
          </p:nvPr>
        </p:nvSpPr>
        <p:spPr>
          <a:prstGeom prst="rect">
            <a:avLst/>
          </a:prstGeom>
        </p:spPr>
        <p:txBody>
          <a:bodyPr/>
          <a:lstStyle/>
          <a:p>
            <a:r>
              <a:t>Web development</a:t>
            </a:r>
          </a:p>
        </p:txBody>
      </p:sp>
      <p:sp>
        <p:nvSpPr>
          <p:cNvPr id="476" name="Shape 476"/>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477" name="Shape 477"/>
          <p:cNvSpPr>
            <a:spLocks noGrp="1"/>
          </p:cNvSpPr>
          <p:nvPr>
            <p:ph type="title"/>
          </p:nvPr>
        </p:nvSpPr>
        <p:spPr>
          <a:xfrm>
            <a:off x="635000" y="1498600"/>
            <a:ext cx="11734800" cy="1498600"/>
          </a:xfrm>
          <a:prstGeom prst="rect">
            <a:avLst/>
          </a:prstGeom>
        </p:spPr>
        <p:txBody>
          <a:bodyPr/>
          <a:lstStyle>
            <a:lvl1pPr>
              <a:lnSpc>
                <a:spcPct val="100000"/>
              </a:lnSpc>
            </a:lvl1pPr>
          </a:lstStyle>
          <a:p>
            <a:r>
              <a:t>How the web works</a:t>
            </a:r>
          </a:p>
        </p:txBody>
      </p:sp>
      <p:pic>
        <p:nvPicPr>
          <p:cNvPr id="478" name="pasted-image.png"/>
          <p:cNvPicPr>
            <a:picLocks noChangeAspect="1"/>
          </p:cNvPicPr>
          <p:nvPr/>
        </p:nvPicPr>
        <p:blipFill>
          <a:blip r:embed="rId3">
            <a:extLst/>
          </a:blip>
          <a:stretch>
            <a:fillRect/>
          </a:stretch>
        </p:blipFill>
        <p:spPr>
          <a:xfrm>
            <a:off x="2641600" y="3092670"/>
            <a:ext cx="7721600" cy="2721865"/>
          </a:xfrm>
          <a:prstGeom prst="rect">
            <a:avLst/>
          </a:prstGeom>
          <a:ln w="12700">
            <a:miter lim="400000"/>
          </a:ln>
        </p:spPr>
      </p:pic>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83" name="Shape 483"/>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84" name="Shape 484"/>
          <p:cNvSpPr>
            <a:spLocks noGrp="1"/>
          </p:cNvSpPr>
          <p:nvPr>
            <p:ph type="body" idx="13"/>
          </p:nvPr>
        </p:nvSpPr>
        <p:spPr>
          <a:prstGeom prst="rect">
            <a:avLst/>
          </a:prstGeom>
        </p:spPr>
        <p:txBody>
          <a:bodyPr/>
          <a:lstStyle/>
          <a:p>
            <a:r>
              <a:t>Web development</a:t>
            </a:r>
          </a:p>
        </p:txBody>
      </p:sp>
      <p:sp>
        <p:nvSpPr>
          <p:cNvPr id="485" name="Shape 485"/>
          <p:cNvSpPr>
            <a:spLocks noGrp="1"/>
          </p:cNvSpPr>
          <p:nvPr>
            <p:ph type="title"/>
          </p:nvPr>
        </p:nvSpPr>
        <p:spPr>
          <a:prstGeom prst="rect">
            <a:avLst/>
          </a:prstGeom>
        </p:spPr>
        <p:txBody>
          <a:bodyPr/>
          <a:lstStyle>
            <a:lvl1pPr>
              <a:lnSpc>
                <a:spcPct val="100000"/>
              </a:lnSpc>
            </a:lvl1pPr>
          </a:lstStyle>
          <a:p>
            <a:r>
              <a:t>What does a request look like?</a:t>
            </a:r>
          </a:p>
        </p:txBody>
      </p:sp>
      <p:sp>
        <p:nvSpPr>
          <p:cNvPr id="486" name="Shape 48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pic>
        <p:nvPicPr>
          <p:cNvPr id="487" name="Screen Shot 2015-11-26 at 10.45.19 AM.png"/>
          <p:cNvPicPr>
            <a:picLocks noChangeAspect="1"/>
          </p:cNvPicPr>
          <p:nvPr/>
        </p:nvPicPr>
        <p:blipFill>
          <a:blip r:embed="rId3">
            <a:extLst/>
          </a:blip>
          <a:stretch>
            <a:fillRect/>
          </a:stretch>
        </p:blipFill>
        <p:spPr>
          <a:xfrm>
            <a:off x="665708" y="2288034"/>
            <a:ext cx="9296401" cy="660401"/>
          </a:xfrm>
          <a:prstGeom prst="rect">
            <a:avLst/>
          </a:prstGeom>
          <a:ln w="12700">
            <a:miter lim="400000"/>
          </a:ln>
        </p:spPr>
      </p:pic>
      <p:sp>
        <p:nvSpPr>
          <p:cNvPr id="488" name="Shape 488"/>
          <p:cNvSpPr/>
          <p:nvPr/>
        </p:nvSpPr>
        <p:spPr>
          <a:xfrm>
            <a:off x="3391855" y="3454349"/>
            <a:ext cx="1426465" cy="393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DOMAIN</a:t>
            </a:r>
          </a:p>
        </p:txBody>
      </p:sp>
      <p:sp>
        <p:nvSpPr>
          <p:cNvPr id="489" name="Shape 489"/>
          <p:cNvSpPr/>
          <p:nvPr/>
        </p:nvSpPr>
        <p:spPr>
          <a:xfrm>
            <a:off x="6481571" y="3454349"/>
            <a:ext cx="982067" cy="393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PATH</a:t>
            </a:r>
          </a:p>
        </p:txBody>
      </p:sp>
      <p:sp>
        <p:nvSpPr>
          <p:cNvPr id="490" name="Shape 490"/>
          <p:cNvSpPr/>
          <p:nvPr/>
        </p:nvSpPr>
        <p:spPr>
          <a:xfrm>
            <a:off x="655804" y="3454349"/>
            <a:ext cx="1858671" cy="393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PROTOCOL</a:t>
            </a:r>
          </a:p>
        </p:txBody>
      </p:sp>
      <p:sp>
        <p:nvSpPr>
          <p:cNvPr id="491" name="Shape 491"/>
          <p:cNvSpPr/>
          <p:nvPr/>
        </p:nvSpPr>
        <p:spPr>
          <a:xfrm>
            <a:off x="8223042" y="3422599"/>
            <a:ext cx="1435304" cy="7113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a:solidFill>
                  <a:srgbClr val="000000"/>
                </a:solidFill>
              </a:defRPr>
            </a:pPr>
            <a:r>
              <a:t>QUERY</a:t>
            </a:r>
            <a:br/>
            <a:r>
              <a:t>PARAMS</a:t>
            </a:r>
          </a:p>
        </p:txBody>
      </p:sp>
      <p:sp>
        <p:nvSpPr>
          <p:cNvPr id="492" name="Shape 492"/>
          <p:cNvSpPr/>
          <p:nvPr/>
        </p:nvSpPr>
        <p:spPr>
          <a:xfrm>
            <a:off x="797729" y="2984009"/>
            <a:ext cx="1549422"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3" name="Shape 493"/>
          <p:cNvSpPr/>
          <p:nvPr/>
        </p:nvSpPr>
        <p:spPr>
          <a:xfrm>
            <a:off x="2536759" y="2984009"/>
            <a:ext cx="3227528"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4" name="Shape 494"/>
          <p:cNvSpPr/>
          <p:nvPr/>
        </p:nvSpPr>
        <p:spPr>
          <a:xfrm>
            <a:off x="6032904" y="2984009"/>
            <a:ext cx="1997290"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5" name="Shape 495"/>
          <p:cNvSpPr/>
          <p:nvPr/>
        </p:nvSpPr>
        <p:spPr>
          <a:xfrm>
            <a:off x="8298810" y="2984009"/>
            <a:ext cx="1276473"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6" name="Shape 496"/>
          <p:cNvSpPr/>
          <p:nvPr/>
        </p:nvSpPr>
        <p:spPr>
          <a:xfrm flipV="1">
            <a:off x="1585139" y="3006884"/>
            <a:ext cx="1" cy="393803"/>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7" name="Shape 497"/>
          <p:cNvSpPr/>
          <p:nvPr/>
        </p:nvSpPr>
        <p:spPr>
          <a:xfrm flipV="1">
            <a:off x="4150523" y="3004491"/>
            <a:ext cx="1" cy="393802"/>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8" name="Shape 498"/>
          <p:cNvSpPr/>
          <p:nvPr/>
        </p:nvSpPr>
        <p:spPr>
          <a:xfrm flipV="1">
            <a:off x="6972605" y="3006403"/>
            <a:ext cx="1" cy="393803"/>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9" name="Shape 499"/>
          <p:cNvSpPr/>
          <p:nvPr/>
        </p:nvSpPr>
        <p:spPr>
          <a:xfrm flipV="1">
            <a:off x="8940693" y="3006403"/>
            <a:ext cx="1" cy="393803"/>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500" name="Shape 500"/>
          <p:cNvSpPr/>
          <p:nvPr/>
        </p:nvSpPr>
        <p:spPr>
          <a:xfrm>
            <a:off x="635000" y="5182310"/>
            <a:ext cx="11734800" cy="1676428"/>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buClrTx/>
              <a:defRPr sz="5400" cap="all" spc="-107">
                <a:solidFill>
                  <a:srgbClr val="000000"/>
                </a:solidFill>
                <a:uFill>
                  <a:solidFill>
                    <a:srgbClr val="000000"/>
                  </a:solidFill>
                </a:uFill>
              </a:defRPr>
            </a:pPr>
            <a:r>
              <a:t>Request METHODS:</a:t>
            </a:r>
          </a:p>
          <a:p>
            <a:pPr defTabSz="647700">
              <a:buClrTx/>
              <a:defRPr sz="6400" cap="all" spc="-128">
                <a:solidFill>
                  <a:srgbClr val="000000"/>
                </a:solidFill>
                <a:uFill>
                  <a:solidFill>
                    <a:srgbClr val="000000"/>
                  </a:solidFill>
                </a:uFill>
              </a:defRPr>
            </a:pPr>
            <a:r>
              <a:rPr u="sng"/>
              <a:t>GET</a:t>
            </a:r>
            <a:r>
              <a:t>, POST, HEAD, </a:t>
            </a:r>
            <a:r>
              <a:rPr sz="5400" spc="-107"/>
              <a:t>etc.</a:t>
            </a: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05" name="Shape 50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06" name="Shape 506"/>
          <p:cNvSpPr>
            <a:spLocks noGrp="1"/>
          </p:cNvSpPr>
          <p:nvPr>
            <p:ph type="body" idx="13"/>
          </p:nvPr>
        </p:nvSpPr>
        <p:spPr>
          <a:prstGeom prst="rect">
            <a:avLst/>
          </a:prstGeom>
        </p:spPr>
        <p:txBody>
          <a:bodyPr/>
          <a:lstStyle/>
          <a:p>
            <a:r>
              <a:t>Web development</a:t>
            </a:r>
          </a:p>
        </p:txBody>
      </p:sp>
      <p:sp>
        <p:nvSpPr>
          <p:cNvPr id="507" name="Shape 507"/>
          <p:cNvSpPr>
            <a:spLocks noGrp="1"/>
          </p:cNvSpPr>
          <p:nvPr>
            <p:ph type="title"/>
          </p:nvPr>
        </p:nvSpPr>
        <p:spPr>
          <a:prstGeom prst="rect">
            <a:avLst/>
          </a:prstGeom>
        </p:spPr>
        <p:txBody>
          <a:bodyPr/>
          <a:lstStyle>
            <a:lvl1pPr>
              <a:lnSpc>
                <a:spcPct val="100000"/>
              </a:lnSpc>
            </a:lvl1pPr>
          </a:lstStyle>
          <a:p>
            <a:r>
              <a:t>What does a request look like?</a:t>
            </a:r>
          </a:p>
        </p:txBody>
      </p:sp>
      <p:sp>
        <p:nvSpPr>
          <p:cNvPr id="508" name="Shape 50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pic>
        <p:nvPicPr>
          <p:cNvPr id="509" name="Screen Shot 2015-11-27 at 3.49.46 PM.png"/>
          <p:cNvPicPr>
            <a:picLocks noChangeAspect="1"/>
          </p:cNvPicPr>
          <p:nvPr/>
        </p:nvPicPr>
        <p:blipFill>
          <a:blip r:embed="rId3">
            <a:extLst/>
          </a:blip>
          <a:stretch>
            <a:fillRect/>
          </a:stretch>
        </p:blipFill>
        <p:spPr>
          <a:xfrm>
            <a:off x="-1" y="2872593"/>
            <a:ext cx="13004801" cy="3905805"/>
          </a:xfrm>
          <a:prstGeom prst="rect">
            <a:avLst/>
          </a:prstGeom>
          <a:ln w="12700">
            <a:miter lim="400000"/>
          </a:ln>
        </p:spPr>
      </p:pic>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14" name="Shape 51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15" name="Shape 515"/>
          <p:cNvSpPr>
            <a:spLocks noGrp="1"/>
          </p:cNvSpPr>
          <p:nvPr>
            <p:ph type="body" idx="13"/>
          </p:nvPr>
        </p:nvSpPr>
        <p:spPr>
          <a:prstGeom prst="rect">
            <a:avLst/>
          </a:prstGeom>
        </p:spPr>
        <p:txBody>
          <a:bodyPr/>
          <a:lstStyle/>
          <a:p>
            <a:r>
              <a:t>WEB DEVELOPMENT</a:t>
            </a:r>
          </a:p>
        </p:txBody>
      </p:sp>
      <p:sp>
        <p:nvSpPr>
          <p:cNvPr id="516" name="Shape 516"/>
          <p:cNvSpPr>
            <a:spLocks noGrp="1"/>
          </p:cNvSpPr>
          <p:nvPr>
            <p:ph type="title"/>
          </p:nvPr>
        </p:nvSpPr>
        <p:spPr>
          <a:prstGeom prst="rect">
            <a:avLst/>
          </a:prstGeom>
        </p:spPr>
        <p:txBody>
          <a:bodyPr/>
          <a:lstStyle>
            <a:lvl1pPr>
              <a:lnSpc>
                <a:spcPct val="100000"/>
              </a:lnSpc>
            </a:lvl1pPr>
          </a:lstStyle>
          <a:p>
            <a:r>
              <a:t>BROWSERS</a:t>
            </a:r>
          </a:p>
        </p:txBody>
      </p:sp>
      <p:sp>
        <p:nvSpPr>
          <p:cNvPr id="517" name="Shape 51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518" name="Shape 518"/>
          <p:cNvSpPr/>
          <p:nvPr/>
        </p:nvSpPr>
        <p:spPr>
          <a:xfrm>
            <a:off x="673100" y="2260600"/>
            <a:ext cx="11239500" cy="685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a:buClr>
                <a:srgbClr val="000000"/>
              </a:buClr>
              <a:defRPr>
                <a:solidFill>
                  <a:srgbClr val="000000"/>
                </a:solidFill>
                <a:uFill>
                  <a:solidFill>
                    <a:srgbClr val="000000"/>
                  </a:solidFill>
                </a:uFill>
              </a:defRPr>
            </a:lvl1pPr>
          </a:lstStyle>
          <a:p>
            <a:r>
              <a:t>aka “the client”</a:t>
            </a:r>
          </a:p>
        </p:txBody>
      </p:sp>
      <p:pic>
        <p:nvPicPr>
          <p:cNvPr id="519" name="droppedImage.png"/>
          <p:cNvPicPr>
            <a:picLocks noChangeAspect="1"/>
          </p:cNvPicPr>
          <p:nvPr/>
        </p:nvPicPr>
        <p:blipFill>
          <a:blip r:embed="rId3">
            <a:extLst/>
          </a:blip>
          <a:stretch>
            <a:fillRect/>
          </a:stretch>
        </p:blipFill>
        <p:spPr>
          <a:xfrm>
            <a:off x="838200" y="3568700"/>
            <a:ext cx="10133611" cy="2438400"/>
          </a:xfrm>
          <a:prstGeom prst="rect">
            <a:avLst/>
          </a:prstGeom>
          <a:ln w="12700">
            <a:miter lim="400000"/>
          </a:ln>
        </p:spPr>
      </p:pic>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24" name="Shape 52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25" name="Shape 525"/>
          <p:cNvSpPr>
            <a:spLocks noGrp="1"/>
          </p:cNvSpPr>
          <p:nvPr>
            <p:ph type="body" idx="13"/>
          </p:nvPr>
        </p:nvSpPr>
        <p:spPr>
          <a:prstGeom prst="rect">
            <a:avLst/>
          </a:prstGeom>
        </p:spPr>
        <p:txBody>
          <a:bodyPr/>
          <a:lstStyle/>
          <a:p>
            <a:r>
              <a:t>Web development</a:t>
            </a:r>
          </a:p>
        </p:txBody>
      </p:sp>
      <p:sp>
        <p:nvSpPr>
          <p:cNvPr id="526" name="Shape 526"/>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527" name="Shape 527"/>
          <p:cNvSpPr>
            <a:spLocks noGrp="1"/>
          </p:cNvSpPr>
          <p:nvPr>
            <p:ph type="title"/>
          </p:nvPr>
        </p:nvSpPr>
        <p:spPr>
          <a:xfrm>
            <a:off x="635000" y="1498600"/>
            <a:ext cx="11734800" cy="1498600"/>
          </a:xfrm>
          <a:prstGeom prst="rect">
            <a:avLst/>
          </a:prstGeom>
        </p:spPr>
        <p:txBody>
          <a:bodyPr/>
          <a:lstStyle>
            <a:lvl1pPr>
              <a:lnSpc>
                <a:spcPct val="100000"/>
              </a:lnSpc>
            </a:lvl1pPr>
          </a:lstStyle>
          <a:p>
            <a:r>
              <a:t>Front-End vs. Back-END</a:t>
            </a:r>
          </a:p>
        </p:txBody>
      </p:sp>
      <p:pic>
        <p:nvPicPr>
          <p:cNvPr id="528" name="pasted-image.png"/>
          <p:cNvPicPr>
            <a:picLocks noChangeAspect="1"/>
          </p:cNvPicPr>
          <p:nvPr/>
        </p:nvPicPr>
        <p:blipFill>
          <a:blip r:embed="rId3">
            <a:extLst/>
          </a:blip>
          <a:stretch>
            <a:fillRect/>
          </a:stretch>
        </p:blipFill>
        <p:spPr>
          <a:xfrm>
            <a:off x="2641600" y="3092670"/>
            <a:ext cx="7721600" cy="2721865"/>
          </a:xfrm>
          <a:prstGeom prst="rect">
            <a:avLst/>
          </a:prstGeom>
          <a:ln w="12700">
            <a:miter lim="400000"/>
          </a:ln>
        </p:spPr>
      </p:pic>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33" name="Shape 533"/>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34" name="Shape 534"/>
          <p:cNvSpPr>
            <a:spLocks noGrp="1"/>
          </p:cNvSpPr>
          <p:nvPr>
            <p:ph type="body" idx="13"/>
          </p:nvPr>
        </p:nvSpPr>
        <p:spPr>
          <a:prstGeom prst="rect">
            <a:avLst/>
          </a:prstGeom>
        </p:spPr>
        <p:txBody>
          <a:bodyPr/>
          <a:lstStyle/>
          <a:p>
            <a:r>
              <a:t>Web development</a:t>
            </a:r>
          </a:p>
        </p:txBody>
      </p:sp>
      <p:sp>
        <p:nvSpPr>
          <p:cNvPr id="535" name="Shape 535"/>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536" name="Shape 536"/>
          <p:cNvSpPr>
            <a:spLocks noGrp="1"/>
          </p:cNvSpPr>
          <p:nvPr>
            <p:ph type="title"/>
          </p:nvPr>
        </p:nvSpPr>
        <p:spPr>
          <a:xfrm>
            <a:off x="635000" y="1498600"/>
            <a:ext cx="11734800" cy="1498600"/>
          </a:xfrm>
          <a:prstGeom prst="rect">
            <a:avLst/>
          </a:prstGeom>
        </p:spPr>
        <p:txBody>
          <a:bodyPr/>
          <a:lstStyle>
            <a:lvl1pPr>
              <a:lnSpc>
                <a:spcPct val="100000"/>
              </a:lnSpc>
            </a:lvl1pPr>
          </a:lstStyle>
          <a:p>
            <a:r>
              <a:t>Front-End vs. Back-END</a:t>
            </a:r>
          </a:p>
        </p:txBody>
      </p:sp>
      <p:pic>
        <p:nvPicPr>
          <p:cNvPr id="537" name="pasted-image.png"/>
          <p:cNvPicPr>
            <a:picLocks noChangeAspect="1"/>
          </p:cNvPicPr>
          <p:nvPr/>
        </p:nvPicPr>
        <p:blipFill>
          <a:blip r:embed="rId3">
            <a:extLst/>
          </a:blip>
          <a:stretch>
            <a:fillRect/>
          </a:stretch>
        </p:blipFill>
        <p:spPr>
          <a:xfrm>
            <a:off x="2641600" y="3092670"/>
            <a:ext cx="7721600" cy="2721865"/>
          </a:xfrm>
          <a:prstGeom prst="rect">
            <a:avLst/>
          </a:prstGeom>
          <a:ln w="12700">
            <a:miter lim="400000"/>
          </a:ln>
        </p:spPr>
      </p:pic>
      <p:sp>
        <p:nvSpPr>
          <p:cNvPr id="538" name="Shape 538"/>
          <p:cNvSpPr/>
          <p:nvPr/>
        </p:nvSpPr>
        <p:spPr>
          <a:xfrm>
            <a:off x="2298347" y="2436990"/>
            <a:ext cx="1020623" cy="1020623"/>
          </a:xfrm>
          <a:prstGeom prst="line">
            <a:avLst/>
          </a:prstGeom>
          <a:ln w="139700">
            <a:solidFill>
              <a:srgbClr val="000000"/>
            </a:solidFill>
            <a:miter lim="400000"/>
            <a:tailEnd type="triangle"/>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539" name="Shape 539"/>
          <p:cNvSpPr/>
          <p:nvPr/>
        </p:nvSpPr>
        <p:spPr>
          <a:xfrm>
            <a:off x="7332122" y="2436990"/>
            <a:ext cx="1020623" cy="1020623"/>
          </a:xfrm>
          <a:prstGeom prst="line">
            <a:avLst/>
          </a:prstGeom>
          <a:ln w="139700">
            <a:solidFill>
              <a:srgbClr val="000000"/>
            </a:solidFill>
            <a:miter lim="400000"/>
            <a:tailEnd type="triangle"/>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540" name="Shape 540"/>
          <p:cNvSpPr/>
          <p:nvPr/>
        </p:nvSpPr>
        <p:spPr>
          <a:xfrm>
            <a:off x="642822" y="2358332"/>
            <a:ext cx="2888275" cy="0"/>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541" name="Shape 541"/>
          <p:cNvSpPr/>
          <p:nvPr/>
        </p:nvSpPr>
        <p:spPr>
          <a:xfrm>
            <a:off x="4735825" y="2358332"/>
            <a:ext cx="2589527" cy="0"/>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66" name="Shape 266"/>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67" name="Shape 267"/>
          <p:cNvSpPr>
            <a:spLocks noGrp="1"/>
          </p:cNvSpPr>
          <p:nvPr>
            <p:ph type="body" idx="13"/>
          </p:nvPr>
        </p:nvSpPr>
        <p:spPr>
          <a:prstGeom prst="rect">
            <a:avLst/>
          </a:prstGeom>
        </p:spPr>
        <p:txBody>
          <a:bodyPr/>
          <a:lstStyle/>
          <a:p>
            <a:r>
              <a:t>introductions</a:t>
            </a:r>
          </a:p>
        </p:txBody>
      </p:sp>
      <p:sp>
        <p:nvSpPr>
          <p:cNvPr id="268" name="Shape 268"/>
          <p:cNvSpPr>
            <a:spLocks noGrp="1"/>
          </p:cNvSpPr>
          <p:nvPr>
            <p:ph type="body" idx="14"/>
          </p:nvPr>
        </p:nvSpPr>
        <p:spPr>
          <a:xfrm>
            <a:off x="635000" y="1473200"/>
            <a:ext cx="11734800" cy="2806700"/>
          </a:xfrm>
          <a:prstGeom prst="rect">
            <a:avLst/>
          </a:prstGeom>
        </p:spPr>
        <p:txBody>
          <a:bodyPr/>
          <a:lstStyle/>
          <a:p>
            <a:r>
              <a:t>instructor introduction</a:t>
            </a:r>
          </a:p>
        </p:txBody>
      </p:sp>
      <p:sp>
        <p:nvSpPr>
          <p:cNvPr id="269" name="Shape 269"/>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46" name="Shape 546"/>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47" name="Shape 547"/>
          <p:cNvSpPr>
            <a:spLocks noGrp="1"/>
          </p:cNvSpPr>
          <p:nvPr>
            <p:ph type="body" idx="13"/>
          </p:nvPr>
        </p:nvSpPr>
        <p:spPr>
          <a:prstGeom prst="rect">
            <a:avLst/>
          </a:prstGeom>
        </p:spPr>
        <p:txBody>
          <a:bodyPr/>
          <a:lstStyle/>
          <a:p>
            <a:r>
              <a:t>WEB DEVELOPMENT</a:t>
            </a:r>
          </a:p>
        </p:txBody>
      </p:sp>
      <p:sp>
        <p:nvSpPr>
          <p:cNvPr id="548" name="Shape 548"/>
          <p:cNvSpPr>
            <a:spLocks noGrp="1"/>
          </p:cNvSpPr>
          <p:nvPr>
            <p:ph type="title"/>
          </p:nvPr>
        </p:nvSpPr>
        <p:spPr>
          <a:xfrm>
            <a:off x="635000" y="1473200"/>
            <a:ext cx="11734800" cy="673100"/>
          </a:xfrm>
          <a:prstGeom prst="rect">
            <a:avLst/>
          </a:prstGeom>
        </p:spPr>
        <p:txBody>
          <a:bodyPr/>
          <a:lstStyle>
            <a:lvl1pPr>
              <a:lnSpc>
                <a:spcPct val="100000"/>
              </a:lnSpc>
            </a:lvl1pPr>
          </a:lstStyle>
          <a:p>
            <a:r>
              <a:t>Front-End vs. Back-END</a:t>
            </a:r>
          </a:p>
        </p:txBody>
      </p:sp>
      <p:sp>
        <p:nvSpPr>
          <p:cNvPr id="549" name="Shape 549"/>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pic>
        <p:nvPicPr>
          <p:cNvPr id="550" name="pasted-image.png"/>
          <p:cNvPicPr>
            <a:picLocks noChangeAspect="1"/>
          </p:cNvPicPr>
          <p:nvPr/>
        </p:nvPicPr>
        <p:blipFill>
          <a:blip r:embed="rId3">
            <a:extLst/>
          </a:blip>
          <a:stretch>
            <a:fillRect/>
          </a:stretch>
        </p:blipFill>
        <p:spPr>
          <a:xfrm>
            <a:off x="1498600" y="2451100"/>
            <a:ext cx="9067096" cy="4433810"/>
          </a:xfrm>
          <a:prstGeom prst="rect">
            <a:avLst/>
          </a:prstGeom>
          <a:ln w="12700">
            <a:miter lim="400000"/>
          </a:ln>
        </p:spPr>
      </p:pic>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55" name="Shape 55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56" name="Shape 556"/>
          <p:cNvSpPr>
            <a:spLocks noGrp="1"/>
          </p:cNvSpPr>
          <p:nvPr>
            <p:ph type="body" idx="13"/>
          </p:nvPr>
        </p:nvSpPr>
        <p:spPr>
          <a:prstGeom prst="rect">
            <a:avLst/>
          </a:prstGeom>
        </p:spPr>
        <p:txBody>
          <a:bodyPr/>
          <a:lstStyle/>
          <a:p>
            <a:r>
              <a:t>Web development</a:t>
            </a:r>
          </a:p>
        </p:txBody>
      </p:sp>
      <p:sp>
        <p:nvSpPr>
          <p:cNvPr id="557" name="Shape 55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558" name="Shape 558"/>
          <p:cNvSpPr>
            <a:spLocks noGrp="1"/>
          </p:cNvSpPr>
          <p:nvPr>
            <p:ph type="title"/>
          </p:nvPr>
        </p:nvSpPr>
        <p:spPr>
          <a:xfrm>
            <a:off x="635000" y="1498600"/>
            <a:ext cx="11734800" cy="1498600"/>
          </a:xfrm>
          <a:prstGeom prst="rect">
            <a:avLst/>
          </a:prstGeom>
        </p:spPr>
        <p:txBody>
          <a:bodyPr/>
          <a:lstStyle>
            <a:lvl1pPr>
              <a:lnSpc>
                <a:spcPct val="100000"/>
              </a:lnSpc>
            </a:lvl1pPr>
          </a:lstStyle>
          <a:p>
            <a:r>
              <a:t>What happens when you Visit a URL?</a:t>
            </a:r>
          </a:p>
        </p:txBody>
      </p:sp>
      <p:pic>
        <p:nvPicPr>
          <p:cNvPr id="559" name="pasted-image.png"/>
          <p:cNvPicPr>
            <a:picLocks noChangeAspect="1"/>
          </p:cNvPicPr>
          <p:nvPr/>
        </p:nvPicPr>
        <p:blipFill>
          <a:blip r:embed="rId3">
            <a:extLst/>
          </a:blip>
          <a:stretch>
            <a:fillRect/>
          </a:stretch>
        </p:blipFill>
        <p:spPr>
          <a:xfrm>
            <a:off x="8636558" y="2827641"/>
            <a:ext cx="3073401" cy="3860801"/>
          </a:xfrm>
          <a:prstGeom prst="rect">
            <a:avLst/>
          </a:prstGeom>
          <a:ln w="12700">
            <a:miter lim="400000"/>
          </a:ln>
        </p:spPr>
      </p:pic>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64" name="Shape 564"/>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65" name="Shape 565"/>
          <p:cNvSpPr>
            <a:spLocks noGrp="1"/>
          </p:cNvSpPr>
          <p:nvPr>
            <p:ph type="body" idx="13"/>
          </p:nvPr>
        </p:nvSpPr>
        <p:spPr>
          <a:prstGeom prst="rect">
            <a:avLst/>
          </a:prstGeom>
        </p:spPr>
        <p:txBody>
          <a:bodyPr/>
          <a:lstStyle/>
          <a:p>
            <a:r>
              <a:t>Web Development</a:t>
            </a:r>
          </a:p>
        </p:txBody>
      </p:sp>
      <p:sp>
        <p:nvSpPr>
          <p:cNvPr id="566" name="Shape 566"/>
          <p:cNvSpPr>
            <a:spLocks noGrp="1"/>
          </p:cNvSpPr>
          <p:nvPr>
            <p:ph type="body" idx="14"/>
          </p:nvPr>
        </p:nvSpPr>
        <p:spPr>
          <a:xfrm>
            <a:off x="635000" y="1473200"/>
            <a:ext cx="11734800" cy="2804161"/>
          </a:xfrm>
          <a:prstGeom prst="rect">
            <a:avLst/>
          </a:prstGeom>
        </p:spPr>
        <p:txBody>
          <a:bodyPr/>
          <a:lstStyle/>
          <a:p>
            <a:r>
              <a:t>Primer on</a:t>
            </a:r>
            <a:br/>
            <a:r>
              <a:t>HTML, CSS &amp; JS</a:t>
            </a:r>
          </a:p>
        </p:txBody>
      </p:sp>
      <p:sp>
        <p:nvSpPr>
          <p:cNvPr id="567" name="Shape 567"/>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72" name="Shape 572"/>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73" name="Shape 573"/>
          <p:cNvSpPr>
            <a:spLocks noGrp="1"/>
          </p:cNvSpPr>
          <p:nvPr>
            <p:ph type="body" idx="13"/>
          </p:nvPr>
        </p:nvSpPr>
        <p:spPr>
          <a:prstGeom prst="rect">
            <a:avLst/>
          </a:prstGeom>
        </p:spPr>
        <p:txBody>
          <a:bodyPr/>
          <a:lstStyle/>
          <a:p>
            <a:r>
              <a:t>HTML, CSS &amp; JS Intro</a:t>
            </a:r>
          </a:p>
        </p:txBody>
      </p:sp>
      <p:sp>
        <p:nvSpPr>
          <p:cNvPr id="574" name="Shape 574"/>
          <p:cNvSpPr>
            <a:spLocks noGrp="1"/>
          </p:cNvSpPr>
          <p:nvPr>
            <p:ph type="title"/>
          </p:nvPr>
        </p:nvSpPr>
        <p:spPr>
          <a:prstGeom prst="rect">
            <a:avLst/>
          </a:prstGeom>
        </p:spPr>
        <p:txBody>
          <a:bodyPr/>
          <a:lstStyle/>
          <a:p>
            <a:pPr>
              <a:lnSpc>
                <a:spcPct val="100000"/>
              </a:lnSpc>
            </a:pPr>
            <a:r>
              <a:t>Hypertext </a:t>
            </a:r>
            <a:r>
              <a:rPr u="sng"/>
              <a:t>Markup Language</a:t>
            </a:r>
          </a:p>
        </p:txBody>
      </p:sp>
      <p:sp>
        <p:nvSpPr>
          <p:cNvPr id="575" name="Shape 57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
        <p:nvSpPr>
          <p:cNvPr id="576" name="Shape 576"/>
          <p:cNvSpPr/>
          <p:nvPr/>
        </p:nvSpPr>
        <p:spPr>
          <a:xfrm>
            <a:off x="645066" y="2949208"/>
            <a:ext cx="6101183" cy="393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Gives our content </a:t>
            </a:r>
            <a:r>
              <a:rPr u="sng">
                <a:latin typeface="News706BT-BoldC"/>
                <a:ea typeface="News706BT-BoldC"/>
                <a:cs typeface="News706BT-BoldC"/>
                <a:sym typeface="News706BT-BoldC"/>
              </a:rPr>
              <a:t>meaning and structure.</a:t>
            </a:r>
          </a:p>
        </p:txBody>
      </p:sp>
      <p:pic>
        <p:nvPicPr>
          <p:cNvPr id="577" name="pasted-image.png"/>
          <p:cNvPicPr>
            <a:picLocks noChangeAspect="1"/>
          </p:cNvPicPr>
          <p:nvPr/>
        </p:nvPicPr>
        <p:blipFill>
          <a:blip r:embed="rId3">
            <a:extLst/>
          </a:blip>
          <a:stretch>
            <a:fillRect/>
          </a:stretch>
        </p:blipFill>
        <p:spPr>
          <a:xfrm>
            <a:off x="7292836" y="3077658"/>
            <a:ext cx="5032703" cy="3356813"/>
          </a:xfrm>
          <a:prstGeom prst="rect">
            <a:avLst/>
          </a:prstGeom>
          <a:ln w="12700">
            <a:miter lim="400000"/>
          </a:ln>
        </p:spPr>
      </p:pic>
    </p:spTree>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82" name="Shape 582"/>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83" name="Shape 583"/>
          <p:cNvSpPr>
            <a:spLocks noGrp="1"/>
          </p:cNvSpPr>
          <p:nvPr>
            <p:ph type="body" idx="13"/>
          </p:nvPr>
        </p:nvSpPr>
        <p:spPr>
          <a:prstGeom prst="rect">
            <a:avLst/>
          </a:prstGeom>
        </p:spPr>
        <p:txBody>
          <a:bodyPr/>
          <a:lstStyle/>
          <a:p>
            <a:r>
              <a:t>HTML, CSS &amp; JS Intro</a:t>
            </a:r>
          </a:p>
        </p:txBody>
      </p:sp>
      <p:sp>
        <p:nvSpPr>
          <p:cNvPr id="584" name="Shape 584"/>
          <p:cNvSpPr>
            <a:spLocks noGrp="1"/>
          </p:cNvSpPr>
          <p:nvPr>
            <p:ph type="title"/>
          </p:nvPr>
        </p:nvSpPr>
        <p:spPr>
          <a:prstGeom prst="rect">
            <a:avLst/>
          </a:prstGeom>
        </p:spPr>
        <p:txBody>
          <a:bodyPr/>
          <a:lstStyle>
            <a:lvl1pPr>
              <a:lnSpc>
                <a:spcPct val="100000"/>
              </a:lnSpc>
            </a:lvl1pPr>
          </a:lstStyle>
          <a:p>
            <a:r>
              <a:t>Hypertext Markup Language</a:t>
            </a:r>
          </a:p>
        </p:txBody>
      </p:sp>
      <p:sp>
        <p:nvSpPr>
          <p:cNvPr id="585" name="Shape 5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586" name="Shape 586"/>
          <p:cNvSpPr/>
          <p:nvPr/>
        </p:nvSpPr>
        <p:spPr>
          <a:xfrm>
            <a:off x="612597" y="2249758"/>
            <a:ext cx="11525606" cy="4190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647700">
              <a:spcBef>
                <a:spcPts val="1000"/>
              </a:spcBef>
              <a:defRPr sz="2800">
                <a:solidFill>
                  <a:srgbClr val="000000"/>
                </a:solidFill>
                <a:uFill>
                  <a:solidFill>
                    <a:srgbClr val="000000"/>
                  </a:solidFill>
                </a:uFill>
              </a:defRPr>
            </a:pPr>
            <a:r>
              <a:rPr dirty="0"/>
              <a:t>Some </a:t>
            </a:r>
            <a:r>
              <a:rPr lang="en-US" dirty="0" smtClean="0"/>
              <a:t>tags wrap around content</a:t>
            </a:r>
            <a:r>
              <a:rPr dirty="0" smtClean="0"/>
              <a:t>:</a:t>
            </a:r>
            <a:endParaRPr dirty="0"/>
          </a:p>
          <a:p>
            <a:pPr lvl="1" defTabSz="647700">
              <a:spcBef>
                <a:spcPts val="1000"/>
              </a:spcBef>
              <a:defRPr sz="2800">
                <a:solidFill>
                  <a:srgbClr val="000000"/>
                </a:solidFill>
                <a:uFill>
                  <a:solidFill>
                    <a:srgbClr val="000000"/>
                  </a:solidFill>
                </a:uFill>
              </a:defRPr>
            </a:pPr>
            <a:r>
              <a:rPr dirty="0">
                <a:latin typeface="American Typewriter"/>
                <a:ea typeface="American Typewriter"/>
                <a:cs typeface="American Typewriter"/>
                <a:sym typeface="American Typewriter"/>
              </a:rPr>
              <a:t>&lt;div</a:t>
            </a:r>
            <a:r>
              <a:rPr dirty="0" smtClean="0">
                <a:latin typeface="American Typewriter"/>
                <a:ea typeface="American Typewriter"/>
                <a:cs typeface="American Typewriter"/>
                <a:sym typeface="American Typewriter"/>
              </a:rPr>
              <a:t>&gt;</a:t>
            </a:r>
            <a:r>
              <a:rPr lang="is-IS" dirty="0" smtClean="0">
                <a:latin typeface="American Typewriter"/>
                <a:ea typeface="American Typewriter"/>
                <a:cs typeface="American Typewriter"/>
                <a:sym typeface="American Typewriter"/>
              </a:rPr>
              <a:t>Here is my content</a:t>
            </a:r>
            <a:r>
              <a:rPr dirty="0" smtClean="0">
                <a:latin typeface="American Typewriter"/>
                <a:ea typeface="American Typewriter"/>
                <a:cs typeface="American Typewriter"/>
                <a:sym typeface="American Typewriter"/>
              </a:rPr>
              <a:t>&lt;</a:t>
            </a:r>
            <a:r>
              <a:rPr dirty="0">
                <a:latin typeface="American Typewriter"/>
                <a:ea typeface="American Typewriter"/>
                <a:cs typeface="American Typewriter"/>
                <a:sym typeface="American Typewriter"/>
              </a:rPr>
              <a:t>/div</a:t>
            </a:r>
            <a:r>
              <a:rPr dirty="0" smtClean="0">
                <a:latin typeface="American Typewriter"/>
                <a:ea typeface="American Typewriter"/>
                <a:cs typeface="American Typewriter"/>
                <a:sym typeface="American Typewriter"/>
              </a:rPr>
              <a:t>&gt;</a:t>
            </a:r>
            <a:endParaRPr dirty="0" smtClean="0"/>
          </a:p>
          <a:p>
            <a:pPr lvl="1" defTabSz="647700">
              <a:spcBef>
                <a:spcPts val="1000"/>
              </a:spcBef>
              <a:defRPr sz="2800">
                <a:solidFill>
                  <a:srgbClr val="000000"/>
                </a:solidFill>
                <a:uFill>
                  <a:solidFill>
                    <a:srgbClr val="000000"/>
                  </a:solidFill>
                </a:uFill>
              </a:defRPr>
            </a:pPr>
            <a:r>
              <a:rPr dirty="0" smtClean="0">
                <a:latin typeface="American Typewriter"/>
                <a:ea typeface="American Typewriter"/>
                <a:cs typeface="American Typewriter"/>
                <a:sym typeface="American Typewriter"/>
              </a:rPr>
              <a:t>&lt;h1&gt;</a:t>
            </a:r>
            <a:r>
              <a:rPr lang="is-IS" dirty="0" smtClean="0">
                <a:latin typeface="American Typewriter"/>
                <a:ea typeface="American Typewriter"/>
                <a:cs typeface="American Typewriter"/>
                <a:sym typeface="American Typewriter"/>
              </a:rPr>
              <a:t>Here is my heading</a:t>
            </a:r>
            <a:r>
              <a:rPr dirty="0" smtClean="0">
                <a:latin typeface="American Typewriter"/>
                <a:ea typeface="American Typewriter"/>
                <a:cs typeface="American Typewriter"/>
                <a:sym typeface="American Typewriter"/>
              </a:rPr>
              <a:t>&lt;/h1&gt;</a:t>
            </a:r>
            <a:endParaRPr dirty="0" smtClean="0"/>
          </a:p>
          <a:p>
            <a:pPr lvl="1" defTabSz="647700">
              <a:spcBef>
                <a:spcPts val="1000"/>
              </a:spcBef>
              <a:defRPr sz="2800">
                <a:solidFill>
                  <a:srgbClr val="000000"/>
                </a:solidFill>
                <a:uFill>
                  <a:solidFill>
                    <a:srgbClr val="000000"/>
                  </a:solidFill>
                </a:uFill>
              </a:defRPr>
            </a:pPr>
            <a:r>
              <a:rPr dirty="0" smtClean="0">
                <a:latin typeface="American Typewriter"/>
                <a:ea typeface="American Typewriter"/>
                <a:cs typeface="American Typewriter"/>
                <a:sym typeface="American Typewriter"/>
              </a:rPr>
              <a:t>&lt;</a:t>
            </a:r>
            <a:r>
              <a:rPr dirty="0">
                <a:latin typeface="American Typewriter"/>
                <a:ea typeface="American Typewriter"/>
                <a:cs typeface="American Typewriter"/>
                <a:sym typeface="American Typewriter"/>
              </a:rPr>
              <a:t>p</a:t>
            </a:r>
            <a:r>
              <a:rPr dirty="0" smtClean="0">
                <a:latin typeface="American Typewriter"/>
                <a:ea typeface="American Typewriter"/>
                <a:cs typeface="American Typewriter"/>
                <a:sym typeface="American Typewriter"/>
              </a:rPr>
              <a:t>&gt;</a:t>
            </a:r>
            <a:r>
              <a:rPr lang="is-IS" dirty="0" smtClean="0">
                <a:latin typeface="American Typewriter"/>
                <a:ea typeface="American Typewriter"/>
                <a:cs typeface="American Typewriter"/>
                <a:sym typeface="American Typewriter"/>
              </a:rPr>
              <a:t>Here is a paragraph of text</a:t>
            </a:r>
            <a:r>
              <a:rPr dirty="0" smtClean="0">
                <a:latin typeface="American Typewriter"/>
                <a:ea typeface="American Typewriter"/>
                <a:cs typeface="American Typewriter"/>
                <a:sym typeface="American Typewriter"/>
              </a:rPr>
              <a:t>&lt;</a:t>
            </a:r>
            <a:r>
              <a:rPr dirty="0">
                <a:latin typeface="American Typewriter"/>
                <a:ea typeface="American Typewriter"/>
                <a:cs typeface="American Typewriter"/>
                <a:sym typeface="American Typewriter"/>
              </a:rPr>
              <a:t>/p</a:t>
            </a:r>
            <a:r>
              <a:rPr dirty="0" smtClean="0">
                <a:latin typeface="American Typewriter"/>
                <a:ea typeface="American Typewriter"/>
                <a:cs typeface="American Typewriter"/>
                <a:sym typeface="American Typewriter"/>
              </a:rPr>
              <a:t>&gt;</a:t>
            </a:r>
            <a:r>
              <a:rPr lang="en-US" dirty="0" smtClean="0">
                <a:latin typeface="American Typewriter"/>
                <a:ea typeface="American Typewriter"/>
                <a:cs typeface="American Typewriter"/>
                <a:sym typeface="American Typewriter"/>
              </a:rPr>
              <a:t/>
            </a:r>
            <a:br>
              <a:rPr lang="en-US" dirty="0" smtClean="0">
                <a:latin typeface="American Typewriter"/>
                <a:ea typeface="American Typewriter"/>
                <a:cs typeface="American Typewriter"/>
                <a:sym typeface="American Typewriter"/>
              </a:rPr>
            </a:br>
            <a:r>
              <a:rPr lang="en-US" dirty="0"/>
              <a:t/>
            </a:r>
            <a:br>
              <a:rPr lang="en-US" dirty="0"/>
            </a:br>
            <a:r>
              <a:rPr lang="en-US" dirty="0" smtClean="0"/>
              <a:t>Some tags are “self-closing” with no content insude:</a:t>
            </a:r>
            <a:endParaRPr dirty="0"/>
          </a:p>
          <a:p>
            <a:pPr lvl="1" defTabSz="647700">
              <a:spcBef>
                <a:spcPts val="1000"/>
              </a:spcBef>
              <a:defRPr sz="2800">
                <a:solidFill>
                  <a:srgbClr val="000000"/>
                </a:solidFill>
                <a:uFill>
                  <a:solidFill>
                    <a:srgbClr val="000000"/>
                  </a:solidFill>
                </a:uFill>
              </a:defRPr>
            </a:pPr>
            <a:r>
              <a:rPr dirty="0">
                <a:latin typeface="American Typewriter"/>
                <a:ea typeface="American Typewriter"/>
                <a:cs typeface="American Typewriter"/>
                <a:sym typeface="American Typewriter"/>
              </a:rPr>
              <a:t>&lt;img </a:t>
            </a:r>
            <a:r>
              <a:rPr lang="en-US" dirty="0" smtClean="0">
                <a:latin typeface="American Typewriter"/>
                <a:ea typeface="American Typewriter"/>
                <a:cs typeface="American Typewriter"/>
                <a:sym typeface="American Typewriter"/>
              </a:rPr>
              <a:t>src=“/path/to/img.jpg” </a:t>
            </a:r>
            <a:r>
              <a:rPr dirty="0" smtClean="0">
                <a:latin typeface="American Typewriter"/>
                <a:ea typeface="American Typewriter"/>
                <a:cs typeface="American Typewriter"/>
                <a:sym typeface="American Typewriter"/>
              </a:rPr>
              <a:t>/</a:t>
            </a:r>
            <a:r>
              <a:rPr dirty="0">
                <a:latin typeface="American Typewriter"/>
                <a:ea typeface="American Typewriter"/>
                <a:cs typeface="American Typewriter"/>
                <a:sym typeface="American Typewriter"/>
              </a:rPr>
              <a:t>&gt; </a:t>
            </a:r>
            <a:r>
              <a:rPr dirty="0"/>
              <a:t>     </a:t>
            </a:r>
            <a:r>
              <a:rPr lang="en-US" dirty="0" smtClean="0"/>
              <a:t> </a:t>
            </a:r>
            <a:r>
              <a:rPr dirty="0" smtClean="0"/>
              <a:t>     </a:t>
            </a:r>
            <a:r>
              <a:rPr lang="en-US" dirty="0" smtClean="0"/>
              <a:t> </a:t>
            </a:r>
            <a:br>
              <a:rPr lang="en-US" dirty="0" smtClean="0"/>
            </a:br>
            <a:r>
              <a:rPr lang="en-US" dirty="0" smtClean="0"/>
              <a:t>   </a:t>
            </a:r>
            <a:r>
              <a:rPr dirty="0" smtClean="0">
                <a:latin typeface="American Typewriter"/>
                <a:ea typeface="American Typewriter"/>
                <a:cs typeface="American Typewriter"/>
                <a:sym typeface="American Typewriter"/>
              </a:rPr>
              <a:t>&lt;</a:t>
            </a:r>
            <a:r>
              <a:rPr dirty="0">
                <a:latin typeface="American Typewriter"/>
                <a:ea typeface="American Typewriter"/>
                <a:cs typeface="American Typewriter"/>
                <a:sym typeface="American Typewriter"/>
              </a:rPr>
              <a:t>hr /</a:t>
            </a:r>
            <a:r>
              <a:rPr dirty="0" smtClean="0">
                <a:latin typeface="American Typewriter"/>
                <a:ea typeface="American Typewriter"/>
                <a:cs typeface="American Typewriter"/>
                <a:sym typeface="American Typewriter"/>
              </a:rPr>
              <a:t>&gt;</a:t>
            </a:r>
            <a:endParaRPr dirty="0"/>
          </a:p>
        </p:txBody>
      </p:sp>
    </p:spTree>
  </p:cSld>
  <p:clrMapOvr>
    <a:masterClrMapping/>
  </p:clrMapOvr>
  <p:transition xmlns:p14="http://schemas.microsoft.com/office/powerpoint/2010/mai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91" name="Shape 59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592" name="Shape 592"/>
          <p:cNvSpPr>
            <a:spLocks noGrp="1"/>
          </p:cNvSpPr>
          <p:nvPr>
            <p:ph type="body" idx="13"/>
          </p:nvPr>
        </p:nvSpPr>
        <p:spPr>
          <a:prstGeom prst="rect">
            <a:avLst/>
          </a:prstGeom>
        </p:spPr>
        <p:txBody>
          <a:bodyPr/>
          <a:lstStyle/>
          <a:p>
            <a:r>
              <a:t>HTML, CSS &amp; JS Intro</a:t>
            </a:r>
          </a:p>
        </p:txBody>
      </p:sp>
      <p:sp>
        <p:nvSpPr>
          <p:cNvPr id="593" name="Shape 593"/>
          <p:cNvSpPr>
            <a:spLocks noGrp="1"/>
          </p:cNvSpPr>
          <p:nvPr>
            <p:ph type="title"/>
          </p:nvPr>
        </p:nvSpPr>
        <p:spPr>
          <a:prstGeom prst="rect">
            <a:avLst/>
          </a:prstGeom>
        </p:spPr>
        <p:txBody>
          <a:bodyPr/>
          <a:lstStyle>
            <a:lvl1pPr>
              <a:lnSpc>
                <a:spcPct val="100000"/>
              </a:lnSpc>
            </a:lvl1pPr>
          </a:lstStyle>
          <a:p>
            <a:r>
              <a:rPr dirty="0"/>
              <a:t>Hypertext Markup Language</a:t>
            </a:r>
          </a:p>
        </p:txBody>
      </p:sp>
      <p:sp>
        <p:nvSpPr>
          <p:cNvPr id="594" name="Shape 59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595" name="Shape 595"/>
          <p:cNvSpPr/>
          <p:nvPr/>
        </p:nvSpPr>
        <p:spPr>
          <a:xfrm>
            <a:off x="612597" y="3119658"/>
            <a:ext cx="11525606" cy="33291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647700">
              <a:spcBef>
                <a:spcPts val="1000"/>
              </a:spcBef>
              <a:defRPr sz="2800">
                <a:solidFill>
                  <a:srgbClr val="000000"/>
                </a:solidFill>
                <a:uFill>
                  <a:solidFill>
                    <a:srgbClr val="000000"/>
                  </a:solidFill>
                </a:uFill>
              </a:defRPr>
            </a:pPr>
            <a:r>
              <a:rPr dirty="0"/>
              <a:t>Some Examples of Attributes:</a:t>
            </a:r>
          </a:p>
          <a:p>
            <a:pPr lvl="1" defTabSz="647700">
              <a:spcBef>
                <a:spcPts val="1000"/>
              </a:spcBef>
              <a:defRPr sz="2800">
                <a:solidFill>
                  <a:srgbClr val="000000"/>
                </a:solidFill>
                <a:uFill>
                  <a:solidFill>
                    <a:srgbClr val="000000"/>
                  </a:solidFill>
                </a:uFill>
              </a:defRPr>
            </a:pPr>
            <a:r>
              <a:rPr dirty="0">
                <a:latin typeface="American Typewriter"/>
                <a:ea typeface="American Typewriter"/>
                <a:cs typeface="American Typewriter"/>
                <a:sym typeface="American Typewriter"/>
              </a:rPr>
              <a:t>&lt;div </a:t>
            </a:r>
            <a:r>
              <a:rPr b="1" dirty="0">
                <a:latin typeface="American Typewriter"/>
                <a:ea typeface="American Typewriter"/>
                <a:cs typeface="American Typewriter"/>
                <a:sym typeface="American Typewriter"/>
              </a:rPr>
              <a:t>class=“profile-pic”</a:t>
            </a:r>
            <a:r>
              <a:rPr dirty="0">
                <a:latin typeface="American Typewriter"/>
                <a:ea typeface="American Typewriter"/>
                <a:cs typeface="American Typewriter"/>
                <a:sym typeface="American Typewriter"/>
              </a:rPr>
              <a:t>&gt;</a:t>
            </a:r>
          </a:p>
          <a:p>
            <a:pPr lvl="1" defTabSz="647700">
              <a:spcBef>
                <a:spcPts val="1000"/>
              </a:spcBef>
              <a:defRPr sz="2800">
                <a:solidFill>
                  <a:srgbClr val="000000"/>
                </a:solidFill>
                <a:uFill>
                  <a:solidFill>
                    <a:srgbClr val="000000"/>
                  </a:solidFill>
                </a:uFill>
              </a:defRPr>
            </a:pPr>
            <a:r>
              <a:rPr dirty="0"/>
              <a:t>    </a:t>
            </a:r>
            <a:r>
              <a:rPr dirty="0">
                <a:latin typeface="American Typewriter"/>
                <a:ea typeface="American Typewriter"/>
                <a:cs typeface="American Typewriter"/>
                <a:sym typeface="American Typewriter"/>
              </a:rPr>
              <a:t>&lt;img </a:t>
            </a:r>
            <a:r>
              <a:rPr b="1" dirty="0">
                <a:latin typeface="American Typewriter"/>
                <a:ea typeface="American Typewriter"/>
                <a:cs typeface="American Typewriter"/>
                <a:sym typeface="American Typewriter"/>
              </a:rPr>
              <a:t>src=“hartley.jpg” alt=“My Headshot” </a:t>
            </a:r>
            <a:r>
              <a:rPr dirty="0">
                <a:latin typeface="American Typewriter"/>
                <a:ea typeface="American Typewriter"/>
                <a:cs typeface="American Typewriter"/>
                <a:sym typeface="American Typewriter"/>
              </a:rPr>
              <a:t>/&gt;</a:t>
            </a:r>
          </a:p>
          <a:p>
            <a:pPr lvl="1" defTabSz="647700">
              <a:spcBef>
                <a:spcPts val="1000"/>
              </a:spcBef>
              <a:defRPr sz="2800">
                <a:solidFill>
                  <a:srgbClr val="000000"/>
                </a:solidFill>
                <a:uFill>
                  <a:solidFill>
                    <a:srgbClr val="000000"/>
                  </a:solidFill>
                </a:uFill>
              </a:defRPr>
            </a:pPr>
            <a:r>
              <a:rPr dirty="0">
                <a:latin typeface="American Typewriter"/>
                <a:ea typeface="American Typewriter"/>
                <a:cs typeface="American Typewriter"/>
                <a:sym typeface="American Typewriter"/>
              </a:rPr>
              <a:t>&lt;/div&gt;</a:t>
            </a:r>
            <a:r>
              <a:rPr dirty="0"/>
              <a:t> </a:t>
            </a:r>
            <a:endParaRPr lang="en-US" dirty="0" smtClean="0"/>
          </a:p>
          <a:p>
            <a:pPr lvl="1" defTabSz="647700">
              <a:spcBef>
                <a:spcPts val="1000"/>
              </a:spcBef>
              <a:defRPr sz="2800">
                <a:solidFill>
                  <a:srgbClr val="000000"/>
                </a:solidFill>
                <a:uFill>
                  <a:solidFill>
                    <a:srgbClr val="000000"/>
                  </a:solidFill>
                </a:uFill>
              </a:defRPr>
            </a:pPr>
            <a:r>
              <a:rPr lang="en-US" dirty="0" smtClean="0">
                <a:latin typeface="American Typewriter"/>
                <a:ea typeface="American Typewriter"/>
                <a:cs typeface="American Typewriter"/>
                <a:sym typeface="American Typewriter"/>
              </a:rPr>
              <a:t>&lt;a </a:t>
            </a:r>
            <a:r>
              <a:rPr lang="en-US" b="1" dirty="0" err="1" smtClean="0">
                <a:latin typeface="American Typewriter"/>
                <a:ea typeface="American Typewriter"/>
                <a:cs typeface="American Typewriter"/>
                <a:sym typeface="American Typewriter"/>
              </a:rPr>
              <a:t>href</a:t>
            </a:r>
            <a:r>
              <a:rPr lang="en-US" b="1" dirty="0" smtClean="0">
                <a:latin typeface="American Typewriter"/>
                <a:ea typeface="American Typewriter"/>
                <a:cs typeface="American Typewriter"/>
                <a:sym typeface="American Typewriter"/>
              </a:rPr>
              <a:t>=“http://</a:t>
            </a:r>
            <a:r>
              <a:rPr lang="en-US" b="1" dirty="0" err="1" smtClean="0">
                <a:latin typeface="American Typewriter"/>
                <a:ea typeface="American Typewriter"/>
                <a:cs typeface="American Typewriter"/>
                <a:sym typeface="American Typewriter"/>
              </a:rPr>
              <a:t>www.google.com</a:t>
            </a:r>
            <a:r>
              <a:rPr lang="en-US" b="1" dirty="0" smtClean="0">
                <a:latin typeface="American Typewriter"/>
                <a:ea typeface="American Typewriter"/>
                <a:cs typeface="American Typewriter"/>
                <a:sym typeface="American Typewriter"/>
              </a:rPr>
              <a:t>”</a:t>
            </a:r>
            <a:r>
              <a:rPr lang="en-US" dirty="0" smtClean="0">
                <a:latin typeface="American Typewriter"/>
                <a:ea typeface="American Typewriter"/>
                <a:cs typeface="American Typewriter"/>
                <a:sym typeface="American Typewriter"/>
              </a:rPr>
              <a:t>&gt;Visit </a:t>
            </a:r>
            <a:r>
              <a:rPr lang="en-US" dirty="0" err="1" smtClean="0">
                <a:latin typeface="American Typewriter"/>
                <a:ea typeface="American Typewriter"/>
                <a:cs typeface="American Typewriter"/>
                <a:sym typeface="American Typewriter"/>
              </a:rPr>
              <a:t>google</a:t>
            </a:r>
            <a:r>
              <a:rPr lang="en-US" dirty="0" smtClean="0">
                <a:latin typeface="American Typewriter"/>
                <a:ea typeface="American Typewriter"/>
                <a:cs typeface="American Typewriter"/>
                <a:sym typeface="American Typewriter"/>
              </a:rPr>
              <a:t>&lt;/a&gt;</a:t>
            </a:r>
          </a:p>
          <a:p>
            <a:pPr lvl="1" defTabSz="647700">
              <a:spcBef>
                <a:spcPts val="1000"/>
              </a:spcBef>
              <a:defRPr sz="2800">
                <a:solidFill>
                  <a:srgbClr val="000000"/>
                </a:solidFill>
                <a:uFill>
                  <a:solidFill>
                    <a:srgbClr val="000000"/>
                  </a:solidFill>
                </a:uFill>
              </a:defRPr>
            </a:pPr>
            <a:r>
              <a:rPr lang="en-US" dirty="0">
                <a:latin typeface="American Typewriter"/>
                <a:ea typeface="American Typewriter"/>
                <a:cs typeface="American Typewriter"/>
                <a:sym typeface="American Typewriter"/>
              </a:rPr>
              <a:t>&lt;</a:t>
            </a:r>
            <a:r>
              <a:rPr lang="en-US" dirty="0" err="1">
                <a:latin typeface="American Typewriter"/>
                <a:ea typeface="American Typewriter"/>
                <a:cs typeface="American Typewriter"/>
                <a:sym typeface="American Typewriter"/>
              </a:rPr>
              <a:t>img</a:t>
            </a:r>
            <a:r>
              <a:rPr lang="en-US" dirty="0">
                <a:latin typeface="American Typewriter"/>
                <a:ea typeface="American Typewriter"/>
                <a:cs typeface="American Typewriter"/>
                <a:sym typeface="American Typewriter"/>
              </a:rPr>
              <a:t> </a:t>
            </a:r>
            <a:r>
              <a:rPr lang="en-US" b="1" dirty="0" err="1">
                <a:latin typeface="American Typewriter"/>
                <a:ea typeface="American Typewriter"/>
                <a:cs typeface="American Typewriter"/>
                <a:sym typeface="American Typewriter"/>
              </a:rPr>
              <a:t>src</a:t>
            </a:r>
            <a:r>
              <a:rPr lang="en-US" b="1" dirty="0">
                <a:latin typeface="American Typewriter"/>
                <a:ea typeface="American Typewriter"/>
                <a:cs typeface="American Typewriter"/>
                <a:sym typeface="American Typewriter"/>
              </a:rPr>
              <a:t>=“/path/to/</a:t>
            </a:r>
            <a:r>
              <a:rPr lang="en-US" b="1" dirty="0" err="1">
                <a:latin typeface="American Typewriter"/>
                <a:ea typeface="American Typewriter"/>
                <a:cs typeface="American Typewriter"/>
                <a:sym typeface="American Typewriter"/>
              </a:rPr>
              <a:t>img.jpg</a:t>
            </a:r>
            <a:r>
              <a:rPr lang="en-US" b="1" dirty="0">
                <a:latin typeface="American Typewriter"/>
                <a:ea typeface="American Typewriter"/>
                <a:cs typeface="American Typewriter"/>
                <a:sym typeface="American Typewriter"/>
              </a:rPr>
              <a:t>”</a:t>
            </a:r>
            <a:r>
              <a:rPr lang="en-US" dirty="0">
                <a:latin typeface="American Typewriter"/>
                <a:ea typeface="American Typewriter"/>
                <a:cs typeface="American Typewriter"/>
                <a:sym typeface="American Typewriter"/>
              </a:rPr>
              <a:t> /&gt; </a:t>
            </a:r>
            <a:endParaRPr dirty="0"/>
          </a:p>
        </p:txBody>
      </p:sp>
      <p:sp>
        <p:nvSpPr>
          <p:cNvPr id="596" name="Shape 596"/>
          <p:cNvSpPr/>
          <p:nvPr/>
        </p:nvSpPr>
        <p:spPr>
          <a:xfrm>
            <a:off x="1837322" y="4168248"/>
            <a:ext cx="3254978"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597" name="Shape 597"/>
          <p:cNvSpPr/>
          <p:nvPr/>
        </p:nvSpPr>
        <p:spPr>
          <a:xfrm>
            <a:off x="2270608" y="4754792"/>
            <a:ext cx="2954045"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598" name="Shape 598"/>
          <p:cNvSpPr/>
          <p:nvPr/>
        </p:nvSpPr>
        <p:spPr>
          <a:xfrm>
            <a:off x="5460467" y="4754792"/>
            <a:ext cx="3467154"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11" name="Shape 597"/>
          <p:cNvSpPr/>
          <p:nvPr/>
        </p:nvSpPr>
        <p:spPr>
          <a:xfrm>
            <a:off x="1583466" y="5870971"/>
            <a:ext cx="5314800" cy="0"/>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dirty="0"/>
          </a:p>
        </p:txBody>
      </p:sp>
      <p:sp>
        <p:nvSpPr>
          <p:cNvPr id="12" name="Shape 597"/>
          <p:cNvSpPr/>
          <p:nvPr/>
        </p:nvSpPr>
        <p:spPr>
          <a:xfrm>
            <a:off x="1975413" y="6399667"/>
            <a:ext cx="4029214" cy="0"/>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dirty="0"/>
          </a:p>
        </p:txBody>
      </p:sp>
    </p:spTree>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03" name="Shape 603"/>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04" name="Shape 604"/>
          <p:cNvSpPr>
            <a:spLocks noGrp="1"/>
          </p:cNvSpPr>
          <p:nvPr>
            <p:ph type="body" idx="13"/>
          </p:nvPr>
        </p:nvSpPr>
        <p:spPr>
          <a:prstGeom prst="rect">
            <a:avLst/>
          </a:prstGeom>
        </p:spPr>
        <p:txBody>
          <a:bodyPr/>
          <a:lstStyle/>
          <a:p>
            <a:r>
              <a:t>HTML, CSS &amp; JS Intro</a:t>
            </a:r>
          </a:p>
        </p:txBody>
      </p:sp>
      <p:sp>
        <p:nvSpPr>
          <p:cNvPr id="605" name="Shape 605"/>
          <p:cNvSpPr>
            <a:spLocks noGrp="1"/>
          </p:cNvSpPr>
          <p:nvPr>
            <p:ph type="title"/>
          </p:nvPr>
        </p:nvSpPr>
        <p:spPr>
          <a:prstGeom prst="rect">
            <a:avLst/>
          </a:prstGeom>
        </p:spPr>
        <p:txBody>
          <a:bodyPr/>
          <a:lstStyle>
            <a:lvl1pPr>
              <a:lnSpc>
                <a:spcPct val="100000"/>
              </a:lnSpc>
            </a:lvl1pPr>
          </a:lstStyle>
          <a:p>
            <a:r>
              <a:t>Hypertext Markup Language</a:t>
            </a:r>
          </a:p>
        </p:txBody>
      </p:sp>
      <p:sp>
        <p:nvSpPr>
          <p:cNvPr id="606" name="Shape 6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pic>
        <p:nvPicPr>
          <p:cNvPr id="607" name="Screen Shot 2015-11-26 at 11.19.53 AM.png"/>
          <p:cNvPicPr>
            <a:picLocks noChangeAspect="1"/>
          </p:cNvPicPr>
          <p:nvPr/>
        </p:nvPicPr>
        <p:blipFill>
          <a:blip r:embed="rId3">
            <a:extLst/>
          </a:blip>
          <a:stretch>
            <a:fillRect/>
          </a:stretch>
        </p:blipFill>
        <p:spPr>
          <a:xfrm>
            <a:off x="0" y="2630146"/>
            <a:ext cx="13004801" cy="4689465"/>
          </a:xfrm>
          <a:prstGeom prst="rect">
            <a:avLst/>
          </a:prstGeom>
          <a:ln w="12700">
            <a:miter lim="400000"/>
          </a:ln>
        </p:spPr>
      </p:pic>
    </p:spTree>
  </p:cSld>
  <p:clrMapOvr>
    <a:masterClrMapping/>
  </p:clrMapOvr>
  <p:transition xmlns:p14="http://schemas.microsoft.com/office/powerpoint/2010/mai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nest.jpg"/>
          <p:cNvPicPr>
            <a:picLocks noChangeAspect="1"/>
          </p:cNvPicPr>
          <p:nvPr/>
        </p:nvPicPr>
        <p:blipFill>
          <a:blip r:embed="rId3">
            <a:extLst/>
          </a:blip>
          <a:stretch>
            <a:fillRect/>
          </a:stretch>
        </p:blipFill>
        <p:spPr>
          <a:xfrm>
            <a:off x="3119998" y="756028"/>
            <a:ext cx="10981204" cy="7302501"/>
          </a:xfrm>
          <a:prstGeom prst="rect">
            <a:avLst/>
          </a:prstGeom>
          <a:ln w="12700">
            <a:miter lim="400000"/>
          </a:ln>
        </p:spPr>
      </p:pic>
      <p:sp>
        <p:nvSpPr>
          <p:cNvPr id="612" name="Shape 612"/>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13" name="Shape 613"/>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14" name="Shape 614"/>
          <p:cNvSpPr>
            <a:spLocks noGrp="1"/>
          </p:cNvSpPr>
          <p:nvPr>
            <p:ph type="body" idx="13"/>
          </p:nvPr>
        </p:nvSpPr>
        <p:spPr>
          <a:prstGeom prst="rect">
            <a:avLst/>
          </a:prstGeom>
        </p:spPr>
        <p:txBody>
          <a:bodyPr/>
          <a:lstStyle/>
          <a:p>
            <a:r>
              <a:t>HTML, CSS &amp; JS Intro</a:t>
            </a:r>
          </a:p>
        </p:txBody>
      </p:sp>
      <p:sp>
        <p:nvSpPr>
          <p:cNvPr id="615" name="Shape 615"/>
          <p:cNvSpPr>
            <a:spLocks noGrp="1"/>
          </p:cNvSpPr>
          <p:nvPr>
            <p:ph type="title"/>
          </p:nvPr>
        </p:nvSpPr>
        <p:spPr>
          <a:prstGeom prst="rect">
            <a:avLst/>
          </a:prstGeom>
        </p:spPr>
        <p:txBody>
          <a:bodyPr/>
          <a:lstStyle>
            <a:lvl1pPr>
              <a:lnSpc>
                <a:spcPct val="100000"/>
              </a:lnSpc>
            </a:lvl1pPr>
          </a:lstStyle>
          <a:p>
            <a:r>
              <a:t>Nesting</a:t>
            </a:r>
          </a:p>
        </p:txBody>
      </p:sp>
      <p:sp>
        <p:nvSpPr>
          <p:cNvPr id="616" name="Shape 61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617" name="Shape 617"/>
          <p:cNvSpPr/>
          <p:nvPr/>
        </p:nvSpPr>
        <p:spPr>
          <a:xfrm>
            <a:off x="847978" y="2214960"/>
            <a:ext cx="4515435" cy="2872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solidFill>
                  <a:srgbClr val="000000"/>
                </a:solidFill>
              </a:defRPr>
            </a:pPr>
            <a:endParaRPr dirty="0"/>
          </a:p>
          <a:p>
            <a:pPr>
              <a:defRPr sz="3000">
                <a:solidFill>
                  <a:srgbClr val="000000"/>
                </a:solidFill>
              </a:defRPr>
            </a:pPr>
            <a:r>
              <a:rPr dirty="0">
                <a:latin typeface="American Typewriter"/>
                <a:cs typeface="American Typewriter"/>
              </a:rPr>
              <a:t>&lt;parent&gt;</a:t>
            </a:r>
          </a:p>
          <a:p>
            <a:pPr>
              <a:defRPr sz="3000">
                <a:solidFill>
                  <a:srgbClr val="000000"/>
                </a:solidFill>
              </a:defRPr>
            </a:pPr>
            <a:r>
              <a:rPr dirty="0">
                <a:latin typeface="American Typewriter"/>
                <a:cs typeface="American Typewriter"/>
              </a:rPr>
              <a:t>        &lt;child&gt;</a:t>
            </a:r>
          </a:p>
          <a:p>
            <a:pPr>
              <a:defRPr sz="3000">
                <a:solidFill>
                  <a:srgbClr val="000000"/>
                </a:solidFill>
              </a:defRPr>
            </a:pPr>
            <a:r>
              <a:rPr dirty="0">
                <a:latin typeface="American Typewriter"/>
                <a:cs typeface="American Typewriter"/>
              </a:rPr>
              <a:t>                My Content!</a:t>
            </a:r>
          </a:p>
          <a:p>
            <a:pPr>
              <a:defRPr sz="3000">
                <a:solidFill>
                  <a:srgbClr val="000000"/>
                </a:solidFill>
              </a:defRPr>
            </a:pPr>
            <a:r>
              <a:rPr dirty="0">
                <a:latin typeface="American Typewriter"/>
                <a:cs typeface="American Typewriter"/>
              </a:rPr>
              <a:t>        &lt;/child&gt;</a:t>
            </a:r>
          </a:p>
          <a:p>
            <a:pPr>
              <a:defRPr sz="3000">
                <a:solidFill>
                  <a:srgbClr val="000000"/>
                </a:solidFill>
              </a:defRPr>
            </a:pPr>
            <a:r>
              <a:rPr dirty="0">
                <a:latin typeface="American Typewriter"/>
                <a:cs typeface="American Typewriter"/>
              </a:rPr>
              <a:t>&lt;/parent&gt;</a:t>
            </a:r>
          </a:p>
        </p:txBody>
      </p:sp>
    </p:spTree>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hape 621"/>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22" name="Shape 622"/>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23" name="Shape 623"/>
          <p:cNvSpPr>
            <a:spLocks noGrp="1"/>
          </p:cNvSpPr>
          <p:nvPr>
            <p:ph type="body" idx="13"/>
          </p:nvPr>
        </p:nvSpPr>
        <p:spPr>
          <a:prstGeom prst="rect">
            <a:avLst/>
          </a:prstGeom>
        </p:spPr>
        <p:txBody>
          <a:bodyPr/>
          <a:lstStyle/>
          <a:p>
            <a:r>
              <a:t>HTML, CSS &amp; JS Intro</a:t>
            </a:r>
          </a:p>
        </p:txBody>
      </p:sp>
      <p:sp>
        <p:nvSpPr>
          <p:cNvPr id="624" name="Shape 624"/>
          <p:cNvSpPr>
            <a:spLocks noGrp="1"/>
          </p:cNvSpPr>
          <p:nvPr>
            <p:ph type="title"/>
          </p:nvPr>
        </p:nvSpPr>
        <p:spPr>
          <a:prstGeom prst="rect">
            <a:avLst/>
          </a:prstGeom>
        </p:spPr>
        <p:txBody>
          <a:bodyPr/>
          <a:lstStyle>
            <a:lvl1pPr>
              <a:lnSpc>
                <a:spcPct val="100000"/>
              </a:lnSpc>
            </a:lvl1pPr>
          </a:lstStyle>
          <a:p>
            <a:r>
              <a:t>Cascading Style sheets</a:t>
            </a:r>
          </a:p>
        </p:txBody>
      </p:sp>
      <p:sp>
        <p:nvSpPr>
          <p:cNvPr id="625" name="Shape 6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626" name="Shape 626"/>
          <p:cNvSpPr/>
          <p:nvPr/>
        </p:nvSpPr>
        <p:spPr>
          <a:xfrm>
            <a:off x="645066" y="2949208"/>
            <a:ext cx="5114241" cy="393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Gives our content </a:t>
            </a:r>
            <a:r>
              <a:rPr u="sng">
                <a:latin typeface="News706BT-BoldC"/>
                <a:ea typeface="News706BT-BoldC"/>
                <a:cs typeface="News706BT-BoldC"/>
                <a:sym typeface="News706BT-BoldC"/>
              </a:rPr>
              <a:t>style and design.</a:t>
            </a:r>
          </a:p>
        </p:txBody>
      </p:sp>
      <p:pic>
        <p:nvPicPr>
          <p:cNvPr id="627" name="pasted-image.png"/>
          <p:cNvPicPr>
            <a:picLocks noChangeAspect="1"/>
          </p:cNvPicPr>
          <p:nvPr/>
        </p:nvPicPr>
        <p:blipFill>
          <a:blip r:embed="rId3">
            <a:extLst/>
          </a:blip>
          <a:stretch>
            <a:fillRect/>
          </a:stretch>
        </p:blipFill>
        <p:spPr>
          <a:xfrm>
            <a:off x="8865239" y="1576377"/>
            <a:ext cx="2940476" cy="4149746"/>
          </a:xfrm>
          <a:prstGeom prst="rect">
            <a:avLst/>
          </a:prstGeom>
          <a:ln w="12700">
            <a:miter lim="400000"/>
          </a:ln>
        </p:spPr>
      </p:pic>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32" name="Shape 632"/>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33" name="Shape 633"/>
          <p:cNvSpPr>
            <a:spLocks noGrp="1"/>
          </p:cNvSpPr>
          <p:nvPr>
            <p:ph type="body" idx="13"/>
          </p:nvPr>
        </p:nvSpPr>
        <p:spPr>
          <a:prstGeom prst="rect">
            <a:avLst/>
          </a:prstGeom>
        </p:spPr>
        <p:txBody>
          <a:bodyPr/>
          <a:lstStyle/>
          <a:p>
            <a:r>
              <a:t>HTML, CSS &amp; JS Intro</a:t>
            </a:r>
          </a:p>
        </p:txBody>
      </p:sp>
      <p:sp>
        <p:nvSpPr>
          <p:cNvPr id="634" name="Shape 634"/>
          <p:cNvSpPr>
            <a:spLocks noGrp="1"/>
          </p:cNvSpPr>
          <p:nvPr>
            <p:ph type="title"/>
          </p:nvPr>
        </p:nvSpPr>
        <p:spPr>
          <a:prstGeom prst="rect">
            <a:avLst/>
          </a:prstGeom>
        </p:spPr>
        <p:txBody>
          <a:bodyPr/>
          <a:lstStyle>
            <a:lvl1pPr>
              <a:lnSpc>
                <a:spcPct val="100000"/>
              </a:lnSpc>
            </a:lvl1pPr>
          </a:lstStyle>
          <a:p>
            <a:r>
              <a:t>Cascading Style sheets</a:t>
            </a:r>
          </a:p>
        </p:txBody>
      </p:sp>
      <p:sp>
        <p:nvSpPr>
          <p:cNvPr id="635" name="Shape 63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
        <p:nvSpPr>
          <p:cNvPr id="636" name="Shape 636"/>
          <p:cNvSpPr/>
          <p:nvPr/>
        </p:nvSpPr>
        <p:spPr>
          <a:xfrm>
            <a:off x="661187" y="2152649"/>
            <a:ext cx="3856991"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647700">
              <a:spcBef>
                <a:spcPts val="1000"/>
              </a:spcBef>
              <a:defRPr sz="2800">
                <a:solidFill>
                  <a:srgbClr val="000000"/>
                </a:solidFill>
                <a:uFill>
                  <a:solidFill>
                    <a:srgbClr val="000000"/>
                  </a:solidFill>
                </a:uFill>
              </a:defRPr>
            </a:pPr>
            <a:endParaRPr/>
          </a:p>
          <a:p>
            <a:pPr defTabSz="647700">
              <a:spcBef>
                <a:spcPts val="1000"/>
              </a:spcBef>
              <a:defRPr sz="2800">
                <a:solidFill>
                  <a:srgbClr val="000000"/>
                </a:solidFill>
                <a:uFill>
                  <a:solidFill>
                    <a:srgbClr val="000000"/>
                  </a:solidFill>
                </a:uFill>
              </a:defRPr>
            </a:pPr>
            <a:r>
              <a:t>An Example of CSS:</a:t>
            </a:r>
          </a:p>
          <a:p>
            <a:pPr defTabSz="647700">
              <a:spcBef>
                <a:spcPts val="1000"/>
              </a:spcBef>
              <a:defRPr sz="2800">
                <a:solidFill>
                  <a:srgbClr val="000000"/>
                </a:solidFill>
                <a:uFill>
                  <a:solidFill>
                    <a:srgbClr val="000000"/>
                  </a:solidFill>
                </a:uFill>
                <a:latin typeface="American Typewriter"/>
                <a:ea typeface="American Typewriter"/>
                <a:cs typeface="American Typewriter"/>
                <a:sym typeface="American Typewriter"/>
              </a:defRPr>
            </a:pPr>
            <a:endParaRPr/>
          </a:p>
          <a:p>
            <a:pPr defTabSz="647700">
              <a:spcBef>
                <a:spcPts val="1000"/>
              </a:spcBef>
              <a:defRPr sz="2800">
                <a:solidFill>
                  <a:srgbClr val="000000"/>
                </a:solidFill>
                <a:uFill>
                  <a:solidFill>
                    <a:srgbClr val="000000"/>
                  </a:solidFill>
                </a:uFill>
                <a:latin typeface="American Typewriter"/>
                <a:ea typeface="American Typewriter"/>
                <a:cs typeface="American Typewriter"/>
                <a:sym typeface="American Typewriter"/>
              </a:defRPr>
            </a:pPr>
            <a:r>
              <a:t>.profile-pic {</a:t>
            </a:r>
          </a:p>
          <a:p>
            <a:pPr defTabSz="647700">
              <a:spcBef>
                <a:spcPts val="1000"/>
              </a:spcBef>
              <a:defRPr sz="2800">
                <a:solidFill>
                  <a:srgbClr val="000000"/>
                </a:solidFill>
                <a:uFill>
                  <a:solidFill>
                    <a:srgbClr val="000000"/>
                  </a:solidFill>
                </a:uFill>
                <a:latin typeface="American Typewriter"/>
                <a:ea typeface="American Typewriter"/>
                <a:cs typeface="American Typewriter"/>
                <a:sym typeface="American Typewriter"/>
              </a:defRPr>
            </a:pPr>
            <a:r>
              <a:t>    border-radius: 3px;</a:t>
            </a:r>
          </a:p>
          <a:p>
            <a:pPr defTabSz="647700">
              <a:spcBef>
                <a:spcPts val="1000"/>
              </a:spcBef>
              <a:defRPr sz="2800">
                <a:solidFill>
                  <a:srgbClr val="000000"/>
                </a:solidFill>
                <a:uFill>
                  <a:solidFill>
                    <a:srgbClr val="000000"/>
                  </a:solidFill>
                </a:uFill>
                <a:latin typeface="American Typewriter"/>
                <a:ea typeface="American Typewriter"/>
                <a:cs typeface="American Typewriter"/>
                <a:sym typeface="American Typewriter"/>
              </a:defRPr>
            </a:pPr>
            <a:r>
              <a:t>    margin: 10px;</a:t>
            </a:r>
          </a:p>
          <a:p>
            <a:pPr defTabSz="647700">
              <a:spcBef>
                <a:spcPts val="1000"/>
              </a:spcBef>
              <a:defRPr sz="2800">
                <a:solidFill>
                  <a:srgbClr val="000000"/>
                </a:solidFill>
                <a:uFill>
                  <a:solidFill>
                    <a:srgbClr val="000000"/>
                  </a:solidFill>
                </a:uFill>
                <a:latin typeface="American Typewriter"/>
                <a:ea typeface="American Typewriter"/>
                <a:cs typeface="American Typewriter"/>
                <a:sym typeface="American Typewriter"/>
              </a:defRPr>
            </a:pPr>
            <a:r>
              <a:t>}</a:t>
            </a:r>
          </a:p>
        </p:txBody>
      </p:sp>
      <p:sp>
        <p:nvSpPr>
          <p:cNvPr id="637" name="Shape 637"/>
          <p:cNvSpPr/>
          <p:nvPr/>
        </p:nvSpPr>
        <p:spPr>
          <a:xfrm>
            <a:off x="6485616" y="3022247"/>
            <a:ext cx="5644164" cy="16517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defTabSz="647700">
              <a:spcBef>
                <a:spcPts val="1000"/>
              </a:spcBef>
              <a:defRPr sz="2800">
                <a:solidFill>
                  <a:srgbClr val="A6AAA9"/>
                </a:solidFill>
                <a:uFill>
                  <a:solidFill>
                    <a:srgbClr val="000000"/>
                  </a:solidFill>
                </a:uFill>
              </a:defRPr>
            </a:pPr>
            <a:r>
              <a:rPr dirty="0">
                <a:latin typeface="American Typewriter"/>
                <a:ea typeface="American Typewriter"/>
                <a:cs typeface="American Typewriter"/>
                <a:sym typeface="American Typewriter"/>
              </a:rPr>
              <a:t>&lt;div </a:t>
            </a:r>
            <a:r>
              <a:rPr b="1" dirty="0">
                <a:latin typeface="American Typewriter"/>
                <a:ea typeface="American Typewriter"/>
                <a:cs typeface="American Typewriter"/>
                <a:sym typeface="American Typewriter"/>
              </a:rPr>
              <a:t>class=“profile-pic”</a:t>
            </a:r>
            <a:r>
              <a:rPr dirty="0">
                <a:latin typeface="American Typewriter"/>
                <a:ea typeface="American Typewriter"/>
                <a:cs typeface="American Typewriter"/>
                <a:sym typeface="American Typewriter"/>
              </a:rPr>
              <a:t>&gt;</a:t>
            </a:r>
          </a:p>
          <a:p>
            <a:pPr lvl="1" defTabSz="647700">
              <a:spcBef>
                <a:spcPts val="1000"/>
              </a:spcBef>
              <a:defRPr sz="2800">
                <a:solidFill>
                  <a:srgbClr val="A6AAA9"/>
                </a:solidFill>
                <a:uFill>
                  <a:solidFill>
                    <a:srgbClr val="000000"/>
                  </a:solidFill>
                </a:uFill>
              </a:defRPr>
            </a:pPr>
            <a:r>
              <a:rPr dirty="0"/>
              <a:t>    </a:t>
            </a:r>
            <a:r>
              <a:rPr dirty="0">
                <a:latin typeface="American Typewriter"/>
                <a:ea typeface="American Typewriter"/>
                <a:cs typeface="American Typewriter"/>
                <a:sym typeface="American Typewriter"/>
              </a:rPr>
              <a:t>&lt;img src=“…” alt=“…” /&gt;</a:t>
            </a:r>
          </a:p>
          <a:p>
            <a:pPr lvl="1" defTabSz="647700">
              <a:spcBef>
                <a:spcPts val="1000"/>
              </a:spcBef>
              <a:defRPr sz="2800">
                <a:solidFill>
                  <a:srgbClr val="A6AAA9"/>
                </a:solidFill>
                <a:uFill>
                  <a:solidFill>
                    <a:srgbClr val="000000"/>
                  </a:solidFill>
                </a:uFill>
              </a:defRPr>
            </a:pPr>
            <a:r>
              <a:rPr dirty="0">
                <a:latin typeface="American Typewriter"/>
                <a:ea typeface="American Typewriter"/>
                <a:cs typeface="American Typewriter"/>
                <a:sym typeface="American Typewriter"/>
              </a:rPr>
              <a:t>&lt;/div&gt;</a:t>
            </a:r>
            <a:r>
              <a:rPr dirty="0"/>
              <a:t> </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74" name="Shape 27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75" name="Shape 275"/>
          <p:cNvSpPr>
            <a:spLocks noGrp="1"/>
          </p:cNvSpPr>
          <p:nvPr>
            <p:ph type="body" idx="13"/>
          </p:nvPr>
        </p:nvSpPr>
        <p:spPr>
          <a:prstGeom prst="rect">
            <a:avLst/>
          </a:prstGeom>
        </p:spPr>
        <p:txBody>
          <a:bodyPr/>
          <a:lstStyle/>
          <a:p>
            <a:r>
              <a:t>introductions</a:t>
            </a:r>
          </a:p>
        </p:txBody>
      </p:sp>
      <p:sp>
        <p:nvSpPr>
          <p:cNvPr id="276" name="Shape 276"/>
          <p:cNvSpPr>
            <a:spLocks noGrp="1"/>
          </p:cNvSpPr>
          <p:nvPr>
            <p:ph type="sldNum" sz="quarter" idx="2"/>
          </p:nvPr>
        </p:nvSpPr>
        <p:spPr>
          <a:xfrm>
            <a:off x="12014200" y="736600"/>
            <a:ext cx="362199"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grpSp>
        <p:nvGrpSpPr>
          <p:cNvPr id="279" name="Group 279"/>
          <p:cNvGrpSpPr/>
          <p:nvPr/>
        </p:nvGrpSpPr>
        <p:grpSpPr>
          <a:xfrm>
            <a:off x="1168400" y="4152901"/>
            <a:ext cx="1155700" cy="1263463"/>
            <a:chOff x="0" y="0"/>
            <a:chExt cx="1155700" cy="1263462"/>
          </a:xfrm>
        </p:grpSpPr>
        <p:sp>
          <p:nvSpPr>
            <p:cNvPr id="277" name="Shape 277"/>
            <p:cNvSpPr/>
            <p:nvPr/>
          </p:nvSpPr>
          <p:spPr>
            <a:xfrm>
              <a:off x="0" y="0"/>
              <a:ext cx="1155700" cy="1130301"/>
            </a:xfrm>
            <a:prstGeom prst="ellipse">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buClrTx/>
                <a:defRPr sz="4000">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278" name="Shape 278"/>
            <p:cNvSpPr/>
            <p:nvPr/>
          </p:nvSpPr>
          <p:spPr>
            <a:xfrm>
              <a:off x="228600" y="126998"/>
              <a:ext cx="749697" cy="11364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000000"/>
                </a:buClr>
                <a:defRPr sz="9000">
                  <a:solidFill>
                    <a:srgbClr val="606060"/>
                  </a:solidFill>
                  <a:uFill>
                    <a:solidFill>
                      <a:srgbClr val="606060"/>
                    </a:solidFill>
                  </a:uFill>
                  <a:latin typeface="Apple Symbols"/>
                  <a:ea typeface="Apple Symbols"/>
                  <a:cs typeface="Apple Symbols"/>
                  <a:sym typeface="Apple Symbols"/>
                </a:defRPr>
              </a:lvl1pPr>
            </a:lstStyle>
            <a:p>
              <a:r>
                <a:t>⌚</a:t>
              </a:r>
            </a:p>
          </p:txBody>
        </p:sp>
      </p:grpSp>
      <p:sp>
        <p:nvSpPr>
          <p:cNvPr id="280" name="Shape 280"/>
          <p:cNvSpPr/>
          <p:nvPr/>
        </p:nvSpPr>
        <p:spPr>
          <a:xfrm>
            <a:off x="2501900" y="4279900"/>
            <a:ext cx="2260600" cy="990600"/>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lnSpc>
                <a:spcPts val="3200"/>
              </a:lnSpc>
              <a:buClr>
                <a:srgbClr val="000000"/>
              </a:buClr>
              <a:buFont typeface="PFDinTextCompPro-Regular"/>
              <a:defRPr sz="2800" cap="all" spc="-56">
                <a:solidFill>
                  <a:srgbClr val="000000"/>
                </a:solidFill>
                <a:uFill>
                  <a:solidFill>
                    <a:srgbClr val="000000"/>
                  </a:solidFill>
                </a:uFill>
                <a:latin typeface="+mj-lt"/>
                <a:ea typeface="+mj-ea"/>
                <a:cs typeface="+mj-cs"/>
                <a:sym typeface="PFDinTextCompPro-Bold"/>
              </a:defRPr>
            </a:pPr>
            <a:r>
              <a:t>intros: 5 min</a:t>
            </a:r>
          </a:p>
          <a:p>
            <a:pPr defTabSz="647700">
              <a:lnSpc>
                <a:spcPts val="3200"/>
              </a:lnSpc>
              <a:buClr>
                <a:srgbClr val="000000"/>
              </a:buClr>
              <a:buFont typeface="PFDinTextCompPro-Regular"/>
              <a:defRPr sz="2800" cap="all" spc="-56">
                <a:solidFill>
                  <a:srgbClr val="000000"/>
                </a:solidFill>
                <a:uFill>
                  <a:solidFill>
                    <a:srgbClr val="000000"/>
                  </a:solidFill>
                </a:uFill>
                <a:latin typeface="+mj-lt"/>
                <a:ea typeface="+mj-ea"/>
                <a:cs typeface="+mj-cs"/>
                <a:sym typeface="PFDinTextCompPro-Bold"/>
              </a:defRPr>
            </a:pPr>
            <a:r>
              <a:t>sharing: 15 min</a:t>
            </a:r>
          </a:p>
        </p:txBody>
      </p:sp>
      <p:sp>
        <p:nvSpPr>
          <p:cNvPr id="281" name="Shape 281"/>
          <p:cNvSpPr/>
          <p:nvPr/>
        </p:nvSpPr>
        <p:spPr>
          <a:xfrm>
            <a:off x="7200900" y="2374900"/>
            <a:ext cx="4953000" cy="373811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marL="342900" indent="-342900" defTabSz="457200">
              <a:spcBef>
                <a:spcPts val="2000"/>
              </a:spcBef>
              <a:buClrTx/>
              <a:buSzPct val="100000"/>
              <a:buAutoNum type="arabicPeriod"/>
              <a:tabLst>
                <a:tab pos="139700" algn="l"/>
                <a:tab pos="457200" algn="l"/>
              </a:tabLst>
              <a:defRPr sz="2000">
                <a:solidFill>
                  <a:srgbClr val="000000"/>
                </a:solidFill>
                <a:uFill>
                  <a:solidFill>
                    <a:srgbClr val="000000"/>
                  </a:solidFill>
                </a:uFill>
              </a:defRPr>
            </a:pPr>
            <a:r>
              <a:t>Take 5 minutes to get to know your neighbor by finding out:</a:t>
            </a:r>
          </a:p>
          <a:p>
            <a:pPr marL="685800" lvl="1" indent="-342900" defTabSz="457200">
              <a:spcBef>
                <a:spcPts val="2000"/>
              </a:spcBef>
              <a:buClrTx/>
              <a:buSzPct val="100000"/>
              <a:buAutoNum type="alphaLcPeriod"/>
              <a:tabLst>
                <a:tab pos="139700" algn="l"/>
                <a:tab pos="457200" algn="l"/>
              </a:tabLst>
              <a:defRPr sz="2000">
                <a:solidFill>
                  <a:srgbClr val="000000"/>
                </a:solidFill>
                <a:uFill>
                  <a:solidFill>
                    <a:srgbClr val="000000"/>
                  </a:solidFill>
                </a:uFill>
              </a:defRPr>
            </a:pPr>
            <a:r>
              <a:t>Their name</a:t>
            </a:r>
          </a:p>
          <a:p>
            <a:pPr marL="685800" lvl="1" indent="-342900" defTabSz="457200">
              <a:spcBef>
                <a:spcPts val="2000"/>
              </a:spcBef>
              <a:buClrTx/>
              <a:buSzPct val="100000"/>
              <a:buAutoNum type="alphaLcPeriod"/>
              <a:tabLst>
                <a:tab pos="139700" algn="l"/>
                <a:tab pos="457200" algn="l"/>
              </a:tabLst>
              <a:defRPr sz="2000">
                <a:solidFill>
                  <a:srgbClr val="000000"/>
                </a:solidFill>
                <a:uFill>
                  <a:solidFill>
                    <a:srgbClr val="000000"/>
                  </a:solidFill>
                </a:uFill>
              </a:defRPr>
            </a:pPr>
            <a:r>
              <a:t>Where they’re from</a:t>
            </a:r>
          </a:p>
          <a:p>
            <a:pPr marL="685800" lvl="1" indent="-342900" defTabSz="457200">
              <a:spcBef>
                <a:spcPts val="2000"/>
              </a:spcBef>
              <a:buClrTx/>
              <a:buSzPct val="100000"/>
              <a:buAutoNum type="alphaLcPeriod"/>
              <a:tabLst>
                <a:tab pos="139700" algn="l"/>
                <a:tab pos="457200" algn="l"/>
              </a:tabLst>
              <a:defRPr sz="2000">
                <a:solidFill>
                  <a:srgbClr val="000000"/>
                </a:solidFill>
                <a:uFill>
                  <a:solidFill>
                    <a:srgbClr val="000000"/>
                  </a:solidFill>
                </a:uFill>
              </a:defRPr>
            </a:pPr>
            <a:r>
              <a:t>What they do (or what they’re looking to do)</a:t>
            </a:r>
          </a:p>
          <a:p>
            <a:pPr marL="342900" indent="-342900" defTabSz="457200">
              <a:spcBef>
                <a:spcPts val="2000"/>
              </a:spcBef>
              <a:buClrTx/>
              <a:buSzPct val="100000"/>
              <a:buAutoNum type="arabicPeriod"/>
              <a:tabLst>
                <a:tab pos="139700" algn="l"/>
                <a:tab pos="457200" algn="l"/>
              </a:tabLst>
              <a:defRPr sz="2000">
                <a:solidFill>
                  <a:srgbClr val="000000"/>
                </a:solidFill>
                <a:uFill>
                  <a:solidFill>
                    <a:srgbClr val="000000"/>
                  </a:solidFill>
                </a:uFill>
              </a:defRPr>
            </a:pPr>
            <a:r>
              <a:t>Once you’ve gotten to know each other, we’ll take about 15 minutes to go around the class in order for you to introduce your partner.</a:t>
            </a:r>
          </a:p>
        </p:txBody>
      </p:sp>
      <p:sp>
        <p:nvSpPr>
          <p:cNvPr id="282" name="Shape 282"/>
          <p:cNvSpPr/>
          <p:nvPr/>
        </p:nvSpPr>
        <p:spPr>
          <a:xfrm>
            <a:off x="2565400" y="1765300"/>
            <a:ext cx="1892300" cy="431800"/>
          </a:xfrm>
          <a:prstGeom prst="rect">
            <a:avLst/>
          </a:prstGeom>
          <a:ln w="12700"/>
          <a:extLst>
            <a:ext uri="{C572A759-6A51-4108-AA02-DFA0A04FC94B}">
              <ma14:wrappingTextBoxFlag xmlns:ma14="http://schemas.microsoft.com/office/mac/drawingml/2011/main" val="1"/>
            </a:ext>
          </a:extLst>
        </p:spPr>
        <p:txBody>
          <a:bodyPr lIns="0" tIns="0" rIns="0" bIns="0"/>
          <a:lstStyle>
            <a:lvl1pPr algn="ctr" defTabSz="647700">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structure</a:t>
            </a:r>
          </a:p>
        </p:txBody>
      </p:sp>
      <p:sp>
        <p:nvSpPr>
          <p:cNvPr id="283" name="Shape 283"/>
          <p:cNvSpPr/>
          <p:nvPr/>
        </p:nvSpPr>
        <p:spPr>
          <a:xfrm>
            <a:off x="8724900" y="1765300"/>
            <a:ext cx="1892300" cy="431800"/>
          </a:xfrm>
          <a:prstGeom prst="rect">
            <a:avLst/>
          </a:prstGeom>
          <a:ln w="12700"/>
          <a:extLst>
            <a:ext uri="{C572A759-6A51-4108-AA02-DFA0A04FC94B}">
              <ma14:wrappingTextBoxFlag xmlns:ma14="http://schemas.microsoft.com/office/mac/drawingml/2011/main" val="1"/>
            </a:ext>
          </a:extLst>
        </p:spPr>
        <p:txBody>
          <a:bodyPr lIns="0" tIns="0" rIns="0" bIns="0"/>
          <a:lstStyle>
            <a:lvl1pPr algn="ctr" defTabSz="647700">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objectives</a:t>
            </a:r>
          </a:p>
        </p:txBody>
      </p:sp>
      <p:sp>
        <p:nvSpPr>
          <p:cNvPr id="284" name="Shape 284"/>
          <p:cNvSpPr/>
          <p:nvPr/>
        </p:nvSpPr>
        <p:spPr>
          <a:xfrm>
            <a:off x="2565400" y="3225800"/>
            <a:ext cx="1892300" cy="431800"/>
          </a:xfrm>
          <a:prstGeom prst="rect">
            <a:avLst/>
          </a:prstGeom>
          <a:ln w="12700"/>
          <a:extLst>
            <a:ext uri="{C572A759-6A51-4108-AA02-DFA0A04FC94B}">
              <ma14:wrappingTextBoxFlag xmlns:ma14="http://schemas.microsoft.com/office/mac/drawingml/2011/main" val="1"/>
            </a:ext>
          </a:extLst>
        </p:spPr>
        <p:txBody>
          <a:bodyPr lIns="0" tIns="0" rIns="0" bIns="0"/>
          <a:lstStyle>
            <a:lvl1pPr defTabSz="647700">
              <a:lnSpc>
                <a:spcPts val="3200"/>
              </a:lnSpc>
              <a:buClr>
                <a:srgbClr val="000000"/>
              </a:buClr>
              <a:buFont typeface="PFDinTextCompPro-Regular"/>
              <a:defRPr sz="3200" cap="all" spc="-64">
                <a:solidFill>
                  <a:srgbClr val="000000"/>
                </a:solidFill>
                <a:uFill>
                  <a:solidFill>
                    <a:srgbClr val="000000"/>
                  </a:solidFill>
                </a:uFill>
                <a:latin typeface="+mj-lt"/>
                <a:ea typeface="+mj-ea"/>
                <a:cs typeface="+mj-cs"/>
                <a:sym typeface="PFDinTextCompPro-Bold"/>
              </a:defRPr>
            </a:lvl1pPr>
          </a:lstStyle>
          <a:p>
            <a:r>
              <a:t>Pairs</a:t>
            </a:r>
          </a:p>
        </p:txBody>
      </p:sp>
      <p:pic>
        <p:nvPicPr>
          <p:cNvPr id="285" name="Pairs.png"/>
          <p:cNvPicPr>
            <a:picLocks noChangeAspect="1"/>
          </p:cNvPicPr>
          <p:nvPr/>
        </p:nvPicPr>
        <p:blipFill>
          <a:blip r:embed="rId3">
            <a:extLst/>
          </a:blip>
          <a:stretch>
            <a:fillRect/>
          </a:stretch>
        </p:blipFill>
        <p:spPr>
          <a:xfrm>
            <a:off x="1095288" y="2797927"/>
            <a:ext cx="1301924" cy="1274846"/>
          </a:xfrm>
          <a:prstGeom prst="rect">
            <a:avLst/>
          </a:prstGeom>
          <a:ln w="12700">
            <a:miter lim="400000"/>
          </a:ln>
        </p:spPr>
      </p:pic>
      <p:sp>
        <p:nvSpPr>
          <p:cNvPr id="286" name="Shape 286"/>
          <p:cNvSpPr/>
          <p:nvPr/>
        </p:nvSpPr>
        <p:spPr>
          <a:xfrm flipH="1">
            <a:off x="6489700" y="1571644"/>
            <a:ext cx="1" cy="5336887"/>
          </a:xfrm>
          <a:prstGeom prst="line">
            <a:avLst/>
          </a:prstGeom>
          <a:ln w="12700">
            <a:solidFill>
              <a:srgbClr val="929292"/>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Tree>
  </p:cSld>
  <p:clrMapOvr>
    <a:masterClrMapping/>
  </p:clrMapOvr>
  <p:transition xmlns:p14="http://schemas.microsoft.com/office/powerpoint/2010/mai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42" name="Shape 642"/>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43" name="Shape 643"/>
          <p:cNvSpPr>
            <a:spLocks noGrp="1"/>
          </p:cNvSpPr>
          <p:nvPr>
            <p:ph type="body" idx="13"/>
          </p:nvPr>
        </p:nvSpPr>
        <p:spPr>
          <a:prstGeom prst="rect">
            <a:avLst/>
          </a:prstGeom>
        </p:spPr>
        <p:txBody>
          <a:bodyPr/>
          <a:lstStyle/>
          <a:p>
            <a:r>
              <a:t>HTML, CSS &amp; JS Intro</a:t>
            </a:r>
          </a:p>
        </p:txBody>
      </p:sp>
      <p:sp>
        <p:nvSpPr>
          <p:cNvPr id="644" name="Shape 644"/>
          <p:cNvSpPr>
            <a:spLocks noGrp="1"/>
          </p:cNvSpPr>
          <p:nvPr>
            <p:ph type="title"/>
          </p:nvPr>
        </p:nvSpPr>
        <p:spPr>
          <a:prstGeom prst="rect">
            <a:avLst/>
          </a:prstGeom>
        </p:spPr>
        <p:txBody>
          <a:bodyPr/>
          <a:lstStyle>
            <a:lvl1pPr>
              <a:lnSpc>
                <a:spcPct val="100000"/>
              </a:lnSpc>
            </a:lvl1pPr>
          </a:lstStyle>
          <a:p>
            <a:r>
              <a:t>Javascript</a:t>
            </a:r>
          </a:p>
        </p:txBody>
      </p:sp>
      <p:sp>
        <p:nvSpPr>
          <p:cNvPr id="645" name="Shape 64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646" name="Shape 646"/>
          <p:cNvSpPr/>
          <p:nvPr/>
        </p:nvSpPr>
        <p:spPr>
          <a:xfrm>
            <a:off x="645066" y="2949208"/>
            <a:ext cx="6540095" cy="393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Gives our content </a:t>
            </a:r>
            <a:r>
              <a:rPr u="sng">
                <a:latin typeface="News706BT-BoldC"/>
                <a:ea typeface="News706BT-BoldC"/>
                <a:cs typeface="News706BT-BoldC"/>
                <a:sym typeface="News706BT-BoldC"/>
              </a:rPr>
              <a:t>behavior and interactivity.</a:t>
            </a:r>
          </a:p>
        </p:txBody>
      </p:sp>
      <p:pic>
        <p:nvPicPr>
          <p:cNvPr id="647" name="pasted-image.png"/>
          <p:cNvPicPr>
            <a:picLocks noChangeAspect="1"/>
          </p:cNvPicPr>
          <p:nvPr/>
        </p:nvPicPr>
        <p:blipFill>
          <a:blip r:embed="rId2">
            <a:extLst/>
          </a:blip>
          <a:stretch>
            <a:fillRect/>
          </a:stretch>
        </p:blipFill>
        <p:spPr>
          <a:xfrm>
            <a:off x="8992987" y="1800225"/>
            <a:ext cx="3289301" cy="3289300"/>
          </a:xfrm>
          <a:prstGeom prst="rect">
            <a:avLst/>
          </a:prstGeom>
          <a:ln w="12700">
            <a:miter lim="400000"/>
          </a:ln>
        </p:spPr>
      </p:pic>
    </p:spTree>
  </p:cSld>
  <p:clrMapOvr>
    <a:masterClrMapping/>
  </p:clrMapOvr>
  <p:transition xmlns:p14="http://schemas.microsoft.com/office/powerpoint/2010/mai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50" name="Shape 650"/>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51" name="Shape 651"/>
          <p:cNvSpPr>
            <a:spLocks noGrp="1"/>
          </p:cNvSpPr>
          <p:nvPr>
            <p:ph type="body" idx="13"/>
          </p:nvPr>
        </p:nvSpPr>
        <p:spPr>
          <a:prstGeom prst="rect">
            <a:avLst/>
          </a:prstGeom>
        </p:spPr>
        <p:txBody>
          <a:bodyPr/>
          <a:lstStyle/>
          <a:p>
            <a:r>
              <a:t>HTML, CSS &amp; JS Intro</a:t>
            </a:r>
          </a:p>
        </p:txBody>
      </p:sp>
      <p:sp>
        <p:nvSpPr>
          <p:cNvPr id="652" name="Shape 652"/>
          <p:cNvSpPr>
            <a:spLocks noGrp="1"/>
          </p:cNvSpPr>
          <p:nvPr>
            <p:ph type="title"/>
          </p:nvPr>
        </p:nvSpPr>
        <p:spPr>
          <a:prstGeom prst="rect">
            <a:avLst/>
          </a:prstGeom>
        </p:spPr>
        <p:txBody>
          <a:bodyPr/>
          <a:lstStyle>
            <a:lvl1pPr>
              <a:lnSpc>
                <a:spcPct val="100000"/>
              </a:lnSpc>
            </a:lvl1pPr>
          </a:lstStyle>
          <a:p>
            <a:r>
              <a:t>JAVASCRIPT</a:t>
            </a:r>
          </a:p>
        </p:txBody>
      </p:sp>
      <p:sp>
        <p:nvSpPr>
          <p:cNvPr id="653" name="Shape 65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
        <p:nvSpPr>
          <p:cNvPr id="654" name="Shape 654"/>
          <p:cNvSpPr/>
          <p:nvPr/>
        </p:nvSpPr>
        <p:spPr>
          <a:xfrm>
            <a:off x="661187" y="2609850"/>
            <a:ext cx="5851907"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647700">
              <a:spcBef>
                <a:spcPts val="1000"/>
              </a:spcBef>
              <a:defRPr sz="2800">
                <a:solidFill>
                  <a:srgbClr val="000000"/>
                </a:solidFill>
                <a:uFill>
                  <a:solidFill>
                    <a:srgbClr val="000000"/>
                  </a:solidFill>
                </a:uFill>
              </a:defRPr>
            </a:pPr>
            <a:r>
              <a:t>An Example of JS:</a:t>
            </a:r>
          </a:p>
          <a:p>
            <a:pPr defTabSz="647700">
              <a:spcBef>
                <a:spcPts val="1000"/>
              </a:spcBef>
              <a:defRPr sz="2800">
                <a:solidFill>
                  <a:srgbClr val="000000"/>
                </a:solidFill>
                <a:uFill>
                  <a:solidFill>
                    <a:srgbClr val="000000"/>
                  </a:solidFill>
                </a:uFill>
                <a:latin typeface="American Typewriter"/>
                <a:ea typeface="American Typewriter"/>
                <a:cs typeface="American Typewriter"/>
                <a:sym typeface="American Typewriter"/>
              </a:defRPr>
            </a:pPr>
            <a:r>
              <a:t/>
            </a:r>
            <a:br/>
            <a:r>
              <a:t>$(“.profile-pic”).click( function(){</a:t>
            </a:r>
            <a:br/>
            <a:r>
              <a:t>      showUploadDialogBox()</a:t>
            </a:r>
            <a:br/>
            <a:r>
              <a:t>});</a:t>
            </a:r>
          </a:p>
        </p:txBody>
      </p:sp>
      <p:sp>
        <p:nvSpPr>
          <p:cNvPr id="655" name="Shape 655"/>
          <p:cNvSpPr/>
          <p:nvPr/>
        </p:nvSpPr>
        <p:spPr>
          <a:xfrm>
            <a:off x="6485616" y="3022247"/>
            <a:ext cx="5644164" cy="16517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defTabSz="647700">
              <a:spcBef>
                <a:spcPts val="1000"/>
              </a:spcBef>
              <a:defRPr sz="2800">
                <a:solidFill>
                  <a:srgbClr val="A6AAA9"/>
                </a:solidFill>
                <a:uFill>
                  <a:solidFill>
                    <a:srgbClr val="000000"/>
                  </a:solidFill>
                </a:uFill>
              </a:defRPr>
            </a:pPr>
            <a:r>
              <a:rPr dirty="0">
                <a:latin typeface="American Typewriter"/>
                <a:ea typeface="American Typewriter"/>
                <a:cs typeface="American Typewriter"/>
                <a:sym typeface="American Typewriter"/>
              </a:rPr>
              <a:t>&lt;div </a:t>
            </a:r>
            <a:r>
              <a:rPr b="1" dirty="0">
                <a:latin typeface="American Typewriter"/>
                <a:ea typeface="American Typewriter"/>
                <a:cs typeface="American Typewriter"/>
                <a:sym typeface="American Typewriter"/>
              </a:rPr>
              <a:t>class=“profile-pic”</a:t>
            </a:r>
            <a:r>
              <a:rPr dirty="0">
                <a:latin typeface="American Typewriter"/>
                <a:ea typeface="American Typewriter"/>
                <a:cs typeface="American Typewriter"/>
                <a:sym typeface="American Typewriter"/>
              </a:rPr>
              <a:t>&gt;</a:t>
            </a:r>
          </a:p>
          <a:p>
            <a:pPr lvl="1" defTabSz="647700">
              <a:spcBef>
                <a:spcPts val="1000"/>
              </a:spcBef>
              <a:defRPr sz="2800">
                <a:solidFill>
                  <a:srgbClr val="A6AAA9"/>
                </a:solidFill>
                <a:uFill>
                  <a:solidFill>
                    <a:srgbClr val="000000"/>
                  </a:solidFill>
                </a:uFill>
              </a:defRPr>
            </a:pPr>
            <a:r>
              <a:rPr dirty="0"/>
              <a:t>    </a:t>
            </a:r>
            <a:r>
              <a:rPr dirty="0">
                <a:latin typeface="American Typewriter"/>
                <a:ea typeface="American Typewriter"/>
                <a:cs typeface="American Typewriter"/>
                <a:sym typeface="American Typewriter"/>
              </a:rPr>
              <a:t>&lt;img src=“…” alt=“…” /&gt;</a:t>
            </a:r>
          </a:p>
          <a:p>
            <a:pPr lvl="1" defTabSz="647700">
              <a:spcBef>
                <a:spcPts val="1000"/>
              </a:spcBef>
              <a:defRPr sz="2800">
                <a:solidFill>
                  <a:srgbClr val="A6AAA9"/>
                </a:solidFill>
                <a:uFill>
                  <a:solidFill>
                    <a:srgbClr val="000000"/>
                  </a:solidFill>
                </a:uFill>
              </a:defRPr>
            </a:pPr>
            <a:r>
              <a:rPr dirty="0">
                <a:latin typeface="American Typewriter"/>
                <a:ea typeface="American Typewriter"/>
                <a:cs typeface="American Typewriter"/>
                <a:sym typeface="American Typewriter"/>
              </a:rPr>
              <a:t>&lt;/div&gt;</a:t>
            </a:r>
            <a:r>
              <a:rPr dirty="0"/>
              <a:t> </a:t>
            </a:r>
          </a:p>
        </p:txBody>
      </p:sp>
    </p:spTree>
  </p:cSld>
  <p:clrMapOvr>
    <a:masterClrMapping/>
  </p:clrMapOvr>
  <p:transition xmlns:p14="http://schemas.microsoft.com/office/powerpoint/2010/mai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Shape 659"/>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60" name="Shape 660"/>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61" name="Shape 661"/>
          <p:cNvSpPr>
            <a:spLocks noGrp="1"/>
          </p:cNvSpPr>
          <p:nvPr>
            <p:ph type="body" idx="13"/>
          </p:nvPr>
        </p:nvSpPr>
        <p:spPr>
          <a:prstGeom prst="rect">
            <a:avLst/>
          </a:prstGeom>
        </p:spPr>
        <p:txBody>
          <a:bodyPr/>
          <a:lstStyle/>
          <a:p>
            <a:r>
              <a:t>Web Development</a:t>
            </a:r>
          </a:p>
        </p:txBody>
      </p:sp>
      <p:sp>
        <p:nvSpPr>
          <p:cNvPr id="662" name="Shape 662"/>
          <p:cNvSpPr>
            <a:spLocks noGrp="1"/>
          </p:cNvSpPr>
          <p:nvPr>
            <p:ph type="body" idx="14"/>
          </p:nvPr>
        </p:nvSpPr>
        <p:spPr>
          <a:prstGeom prst="rect">
            <a:avLst/>
          </a:prstGeom>
        </p:spPr>
        <p:txBody>
          <a:bodyPr/>
          <a:lstStyle/>
          <a:p>
            <a:r>
              <a:t>THE FRONTEND</a:t>
            </a:r>
          </a:p>
        </p:txBody>
      </p:sp>
      <p:sp>
        <p:nvSpPr>
          <p:cNvPr id="663" name="Shape 663"/>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Tree>
  </p:cSld>
  <p:clrMapOvr>
    <a:masterClrMapping/>
  </p:clrMapOvr>
  <p:transition xmlns:p14="http://schemas.microsoft.com/office/powerpoint/2010/mai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68" name="Shape 668"/>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69" name="Shape 669"/>
          <p:cNvSpPr>
            <a:spLocks noGrp="1"/>
          </p:cNvSpPr>
          <p:nvPr>
            <p:ph type="body" idx="13"/>
          </p:nvPr>
        </p:nvSpPr>
        <p:spPr>
          <a:prstGeom prst="rect">
            <a:avLst/>
          </a:prstGeom>
        </p:spPr>
        <p:txBody>
          <a:bodyPr/>
          <a:lstStyle/>
          <a:p>
            <a:r>
              <a:t>THE FRONTEND</a:t>
            </a:r>
          </a:p>
        </p:txBody>
      </p:sp>
      <p:sp>
        <p:nvSpPr>
          <p:cNvPr id="670" name="Shape 670"/>
          <p:cNvSpPr>
            <a:spLocks noGrp="1"/>
          </p:cNvSpPr>
          <p:nvPr>
            <p:ph type="title"/>
          </p:nvPr>
        </p:nvSpPr>
        <p:spPr>
          <a:xfrm>
            <a:off x="635000" y="1473200"/>
            <a:ext cx="11734800" cy="5451488"/>
          </a:xfrm>
          <a:prstGeom prst="rect">
            <a:avLst/>
          </a:prstGeom>
        </p:spPr>
        <p:txBody>
          <a:bodyPr/>
          <a:lstStyle/>
          <a:p>
            <a:pPr>
              <a:lnSpc>
                <a:spcPct val="100000"/>
              </a:lnSpc>
            </a:pPr>
            <a:r>
              <a:t>HTML,</a:t>
            </a:r>
            <a:br/>
            <a:r>
              <a:t>CSS,</a:t>
            </a:r>
            <a:br/>
            <a:r>
              <a:t>&amp; JS</a:t>
            </a:r>
          </a:p>
        </p:txBody>
      </p:sp>
      <p:sp>
        <p:nvSpPr>
          <p:cNvPr id="671" name="Shape 671"/>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pic>
        <p:nvPicPr>
          <p:cNvPr id="672" name="Screen Shot 2015-11-26 at 11.49.09 AM.png"/>
          <p:cNvPicPr>
            <a:picLocks noChangeAspect="1"/>
          </p:cNvPicPr>
          <p:nvPr/>
        </p:nvPicPr>
        <p:blipFill>
          <a:blip r:embed="rId2">
            <a:extLst/>
          </a:blip>
          <a:stretch>
            <a:fillRect/>
          </a:stretch>
        </p:blipFill>
        <p:spPr>
          <a:xfrm>
            <a:off x="4020215" y="1345127"/>
            <a:ext cx="9284564" cy="5811045"/>
          </a:xfrm>
          <a:prstGeom prst="rect">
            <a:avLst/>
          </a:prstGeom>
          <a:ln w="12700">
            <a:miter lim="400000"/>
          </a:ln>
        </p:spPr>
      </p:pic>
    </p:spTree>
  </p:cSld>
  <p:clrMapOvr>
    <a:masterClrMapping/>
  </p:clrMapOvr>
  <p:transition xmlns:p14="http://schemas.microsoft.com/office/powerpoint/2010/mai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hape 67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75" name="Shape 67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76" name="Shape 676"/>
          <p:cNvSpPr>
            <a:spLocks noGrp="1"/>
          </p:cNvSpPr>
          <p:nvPr>
            <p:ph type="body" idx="13"/>
          </p:nvPr>
        </p:nvSpPr>
        <p:spPr>
          <a:prstGeom prst="rect">
            <a:avLst/>
          </a:prstGeom>
        </p:spPr>
        <p:txBody>
          <a:bodyPr/>
          <a:lstStyle/>
          <a:p>
            <a:r>
              <a:t>THE FRONTEND</a:t>
            </a:r>
          </a:p>
        </p:txBody>
      </p:sp>
      <p:sp>
        <p:nvSpPr>
          <p:cNvPr id="677" name="Shape 677"/>
          <p:cNvSpPr>
            <a:spLocks noGrp="1"/>
          </p:cNvSpPr>
          <p:nvPr>
            <p:ph type="title"/>
          </p:nvPr>
        </p:nvSpPr>
        <p:spPr>
          <a:xfrm>
            <a:off x="635000" y="1473200"/>
            <a:ext cx="11734800" cy="5451488"/>
          </a:xfrm>
          <a:prstGeom prst="rect">
            <a:avLst/>
          </a:prstGeom>
        </p:spPr>
        <p:txBody>
          <a:bodyPr/>
          <a:lstStyle/>
          <a:p>
            <a:pPr>
              <a:lnSpc>
                <a:spcPct val="100000"/>
              </a:lnSpc>
            </a:pPr>
            <a:r>
              <a:t>View</a:t>
            </a:r>
          </a:p>
          <a:p>
            <a:pPr>
              <a:lnSpc>
                <a:spcPct val="100000"/>
              </a:lnSpc>
            </a:pPr>
            <a:r>
              <a:t>Source</a:t>
            </a:r>
          </a:p>
        </p:txBody>
      </p:sp>
      <p:sp>
        <p:nvSpPr>
          <p:cNvPr id="678" name="Shape 67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a:p>
        </p:txBody>
      </p:sp>
      <p:pic>
        <p:nvPicPr>
          <p:cNvPr id="679" name="Screen Shot 2015-11-26 at 11.50.55 AM.png"/>
          <p:cNvPicPr>
            <a:picLocks noChangeAspect="1"/>
          </p:cNvPicPr>
          <p:nvPr/>
        </p:nvPicPr>
        <p:blipFill>
          <a:blip r:embed="rId2">
            <a:extLst/>
          </a:blip>
          <a:stretch>
            <a:fillRect/>
          </a:stretch>
        </p:blipFill>
        <p:spPr>
          <a:xfrm>
            <a:off x="3980767" y="1298939"/>
            <a:ext cx="9259666" cy="5800010"/>
          </a:xfrm>
          <a:prstGeom prst="rect">
            <a:avLst/>
          </a:prstGeom>
          <a:ln w="12700">
            <a:miter lim="400000"/>
          </a:ln>
        </p:spPr>
      </p:pic>
    </p:spTree>
  </p:cSld>
  <p:clrMapOvr>
    <a:masterClrMapping/>
  </p:clrMapOvr>
  <p:transition xmlns:p14="http://schemas.microsoft.com/office/powerpoint/2010/mai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82" name="Shape 682"/>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83" name="Shape 683"/>
          <p:cNvSpPr>
            <a:spLocks noGrp="1"/>
          </p:cNvSpPr>
          <p:nvPr>
            <p:ph type="body" idx="13"/>
          </p:nvPr>
        </p:nvSpPr>
        <p:spPr>
          <a:prstGeom prst="rect">
            <a:avLst/>
          </a:prstGeom>
        </p:spPr>
        <p:txBody>
          <a:bodyPr/>
          <a:lstStyle/>
          <a:p>
            <a:r>
              <a:t>THE FRONTEND</a:t>
            </a:r>
          </a:p>
        </p:txBody>
      </p:sp>
      <p:sp>
        <p:nvSpPr>
          <p:cNvPr id="684" name="Shape 684"/>
          <p:cNvSpPr>
            <a:spLocks noGrp="1"/>
          </p:cNvSpPr>
          <p:nvPr>
            <p:ph type="title"/>
          </p:nvPr>
        </p:nvSpPr>
        <p:spPr>
          <a:xfrm>
            <a:off x="635000" y="1473200"/>
            <a:ext cx="11734800" cy="5451488"/>
          </a:xfrm>
          <a:prstGeom prst="rect">
            <a:avLst/>
          </a:prstGeom>
        </p:spPr>
        <p:txBody>
          <a:bodyPr/>
          <a:lstStyle/>
          <a:p>
            <a:pPr>
              <a:lnSpc>
                <a:spcPct val="100000"/>
              </a:lnSpc>
            </a:pPr>
            <a:r>
              <a:t>WEB</a:t>
            </a:r>
          </a:p>
          <a:p>
            <a:pPr>
              <a:lnSpc>
                <a:spcPct val="100000"/>
              </a:lnSpc>
            </a:pPr>
            <a:r>
              <a:t>INSPECTOR</a:t>
            </a:r>
          </a:p>
        </p:txBody>
      </p:sp>
      <p:sp>
        <p:nvSpPr>
          <p:cNvPr id="685" name="Shape 685"/>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pic>
        <p:nvPicPr>
          <p:cNvPr id="686" name="Screen Shot 2015-11-26 at 11.47.48 AM.png"/>
          <p:cNvPicPr>
            <a:picLocks noChangeAspect="1"/>
          </p:cNvPicPr>
          <p:nvPr/>
        </p:nvPicPr>
        <p:blipFill>
          <a:blip r:embed="rId3">
            <a:extLst/>
          </a:blip>
          <a:stretch>
            <a:fillRect/>
          </a:stretch>
        </p:blipFill>
        <p:spPr>
          <a:xfrm>
            <a:off x="3978042" y="1266814"/>
            <a:ext cx="9539190" cy="6000338"/>
          </a:xfrm>
          <a:prstGeom prst="rect">
            <a:avLst/>
          </a:prstGeom>
          <a:ln w="12700">
            <a:miter lim="400000"/>
          </a:ln>
        </p:spPr>
      </p:pic>
    </p:spTree>
  </p:cSld>
  <p:clrMapOvr>
    <a:masterClrMapping/>
  </p:clrMapOvr>
  <p:transition xmlns:p14="http://schemas.microsoft.com/office/powerpoint/2010/mai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Shape 690"/>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91" name="Shape 691"/>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92" name="Shape 692"/>
          <p:cNvSpPr>
            <a:spLocks noGrp="1"/>
          </p:cNvSpPr>
          <p:nvPr>
            <p:ph type="body" idx="13"/>
          </p:nvPr>
        </p:nvSpPr>
        <p:spPr>
          <a:prstGeom prst="rect">
            <a:avLst/>
          </a:prstGeom>
        </p:spPr>
        <p:txBody>
          <a:bodyPr/>
          <a:lstStyle/>
          <a:p>
            <a:r>
              <a:t>Web Development</a:t>
            </a:r>
          </a:p>
        </p:txBody>
      </p:sp>
      <p:sp>
        <p:nvSpPr>
          <p:cNvPr id="693" name="Shape 693"/>
          <p:cNvSpPr>
            <a:spLocks noGrp="1"/>
          </p:cNvSpPr>
          <p:nvPr>
            <p:ph type="body" idx="14"/>
          </p:nvPr>
        </p:nvSpPr>
        <p:spPr>
          <a:xfrm>
            <a:off x="635000" y="1473200"/>
            <a:ext cx="11734800" cy="2804161"/>
          </a:xfrm>
          <a:prstGeom prst="rect">
            <a:avLst/>
          </a:prstGeom>
        </p:spPr>
        <p:txBody>
          <a:bodyPr/>
          <a:lstStyle/>
          <a:p>
            <a:r>
              <a:t>LET’S WRITE</a:t>
            </a:r>
          </a:p>
          <a:p>
            <a:r>
              <a:t>OUR OWN CODE!</a:t>
            </a:r>
          </a:p>
        </p:txBody>
      </p:sp>
      <p:sp>
        <p:nvSpPr>
          <p:cNvPr id="694" name="Shape 694"/>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a:p>
        </p:txBody>
      </p:sp>
    </p:spTree>
  </p:cSld>
  <p:clrMapOvr>
    <a:masterClrMapping/>
  </p:clrMapOvr>
  <p:transition xmlns:p14="http://schemas.microsoft.com/office/powerpoint/2010/mai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97" name="Shape 69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698" name="Shape 698"/>
          <p:cNvSpPr>
            <a:spLocks noGrp="1"/>
          </p:cNvSpPr>
          <p:nvPr>
            <p:ph type="body" idx="13"/>
          </p:nvPr>
        </p:nvSpPr>
        <p:spPr>
          <a:prstGeom prst="rect">
            <a:avLst/>
          </a:prstGeom>
        </p:spPr>
        <p:txBody>
          <a:bodyPr/>
          <a:lstStyle/>
          <a:p>
            <a:r>
              <a:t>REVIEW</a:t>
            </a:r>
          </a:p>
        </p:txBody>
      </p:sp>
      <p:sp>
        <p:nvSpPr>
          <p:cNvPr id="699" name="Shape 699"/>
          <p:cNvSpPr>
            <a:spLocks noGrp="1"/>
          </p:cNvSpPr>
          <p:nvPr>
            <p:ph type="title"/>
          </p:nvPr>
        </p:nvSpPr>
        <p:spPr>
          <a:prstGeom prst="rect">
            <a:avLst/>
          </a:prstGeom>
        </p:spPr>
        <p:txBody>
          <a:bodyPr/>
          <a:lstStyle>
            <a:lvl1pPr>
              <a:lnSpc>
                <a:spcPct val="100000"/>
              </a:lnSpc>
            </a:lvl1pPr>
          </a:lstStyle>
          <a:p>
            <a:r>
              <a:t>WHAT WE LEARNED:</a:t>
            </a:r>
          </a:p>
        </p:txBody>
      </p:sp>
      <p:sp>
        <p:nvSpPr>
          <p:cNvPr id="700" name="Shape 70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47</a:t>
            </a:fld>
            <a:endParaRPr/>
          </a:p>
        </p:txBody>
      </p:sp>
      <p:sp>
        <p:nvSpPr>
          <p:cNvPr id="701" name="Shape 701"/>
          <p:cNvSpPr/>
          <p:nvPr/>
        </p:nvSpPr>
        <p:spPr>
          <a:xfrm>
            <a:off x="635000" y="2247900"/>
            <a:ext cx="11734800" cy="797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spcBef>
                <a:spcPts val="1000"/>
              </a:spcBef>
              <a:buClrTx/>
              <a:defRPr sz="2800">
                <a:solidFill>
                  <a:srgbClr val="000000"/>
                </a:solidFill>
                <a:uFill>
                  <a:solidFill>
                    <a:srgbClr val="000000"/>
                  </a:solidFill>
                </a:uFill>
              </a:defRPr>
            </a:pPr>
            <a:endParaRPr/>
          </a:p>
          <a:p>
            <a:pPr marL="406400" lvl="1" indent="-203200">
              <a:spcBef>
                <a:spcPts val="1000"/>
              </a:spcBef>
              <a:buClrTx/>
              <a:buSzPct val="70000"/>
              <a:buChar char="•"/>
              <a:defRPr sz="2800">
                <a:solidFill>
                  <a:srgbClr val="000000"/>
                </a:solidFill>
                <a:uFill>
                  <a:solidFill>
                    <a:srgbClr val="000000"/>
                  </a:solidFill>
                </a:uFill>
              </a:defRPr>
            </a:pPr>
            <a:r>
              <a:t>What programming is.</a:t>
            </a:r>
          </a:p>
          <a:p>
            <a:pPr marL="406400" lvl="1" indent="-203200">
              <a:spcBef>
                <a:spcPts val="1000"/>
              </a:spcBef>
              <a:buClrTx/>
              <a:buSzPct val="70000"/>
              <a:buChar char="•"/>
              <a:defRPr sz="2800">
                <a:solidFill>
                  <a:srgbClr val="000000"/>
                </a:solidFill>
                <a:uFill>
                  <a:solidFill>
                    <a:srgbClr val="000000"/>
                  </a:solidFill>
                </a:uFill>
              </a:defRPr>
            </a:pPr>
            <a:r>
              <a:t>The difference between the front-end and back-end.</a:t>
            </a:r>
          </a:p>
          <a:p>
            <a:pPr marL="406400" lvl="1" indent="-203200">
              <a:spcBef>
                <a:spcPts val="1000"/>
              </a:spcBef>
              <a:buClrTx/>
              <a:buSzPct val="70000"/>
              <a:buChar char="•"/>
              <a:defRPr sz="2800">
                <a:solidFill>
                  <a:srgbClr val="000000"/>
                </a:solidFill>
                <a:uFill>
                  <a:solidFill>
                    <a:srgbClr val="000000"/>
                  </a:solidFill>
                </a:uFill>
              </a:defRPr>
            </a:pPr>
            <a:r>
              <a:t>How to modify a page in our browser.</a:t>
            </a:r>
          </a:p>
          <a:p>
            <a:pPr marL="406400" lvl="1" indent="-203200">
              <a:spcBef>
                <a:spcPts val="1000"/>
              </a:spcBef>
              <a:buClrTx/>
              <a:buSzPct val="70000"/>
              <a:buChar char="•"/>
              <a:defRPr sz="2800">
                <a:solidFill>
                  <a:srgbClr val="000000"/>
                </a:solidFill>
                <a:uFill>
                  <a:solidFill>
                    <a:srgbClr val="000000"/>
                  </a:solidFill>
                </a:uFill>
              </a:defRPr>
            </a:pPr>
            <a:r>
              <a:t>Essentials of HTML, CSS and Javascript</a:t>
            </a:r>
          </a:p>
          <a:p>
            <a:pPr>
              <a:spcBef>
                <a:spcPts val="1000"/>
              </a:spcBef>
              <a:buClr>
                <a:srgbClr val="000000"/>
              </a:buClr>
              <a:defRPr sz="2800">
                <a:solidFill>
                  <a:srgbClr val="000000"/>
                </a:solidFill>
                <a:uFill>
                  <a:solidFill>
                    <a:srgbClr val="000000"/>
                  </a:solidFill>
                </a:uFill>
              </a:defRPr>
            </a:pPr>
            <a:endParaRPr/>
          </a:p>
          <a:p>
            <a:pPr>
              <a:spcBef>
                <a:spcPts val="1000"/>
              </a:spcBef>
              <a:buClrTx/>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Font typeface="Lucida Grande"/>
              <a:buChar char="‣"/>
              <a:defRPr sz="2800">
                <a:solidFill>
                  <a:srgbClr val="000000"/>
                </a:solidFill>
                <a:uFill>
                  <a:solidFill>
                    <a:srgbClr val="000000"/>
                  </a:solidFill>
                </a:uFill>
              </a:defRPr>
            </a:pPr>
            <a:endParaRPr/>
          </a:p>
        </p:txBody>
      </p:sp>
    </p:spTree>
  </p:cSld>
  <p:clrMapOvr>
    <a:masterClrMapping/>
  </p:clrMapOvr>
  <p:transition xmlns:p14="http://schemas.microsoft.com/office/powerpoint/2010/mai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04" name="Shape 70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05" name="Shape 705"/>
          <p:cNvSpPr>
            <a:spLocks noGrp="1"/>
          </p:cNvSpPr>
          <p:nvPr>
            <p:ph type="body" idx="13"/>
          </p:nvPr>
        </p:nvSpPr>
        <p:spPr>
          <a:prstGeom prst="rect">
            <a:avLst/>
          </a:prstGeom>
        </p:spPr>
        <p:txBody>
          <a:bodyPr/>
          <a:lstStyle/>
          <a:p>
            <a:r>
              <a:t>REVIEW</a:t>
            </a:r>
          </a:p>
        </p:txBody>
      </p:sp>
      <p:sp>
        <p:nvSpPr>
          <p:cNvPr id="706" name="Shape 706"/>
          <p:cNvSpPr>
            <a:spLocks noGrp="1"/>
          </p:cNvSpPr>
          <p:nvPr>
            <p:ph type="title"/>
          </p:nvPr>
        </p:nvSpPr>
        <p:spPr>
          <a:prstGeom prst="rect">
            <a:avLst/>
          </a:prstGeom>
        </p:spPr>
        <p:txBody>
          <a:bodyPr/>
          <a:lstStyle>
            <a:lvl1pPr>
              <a:lnSpc>
                <a:spcPct val="100000"/>
              </a:lnSpc>
            </a:lvl1pPr>
          </a:lstStyle>
          <a:p>
            <a:r>
              <a:t>RESOURCES</a:t>
            </a:r>
          </a:p>
        </p:txBody>
      </p:sp>
      <p:sp>
        <p:nvSpPr>
          <p:cNvPr id="707" name="Shape 70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48</a:t>
            </a:fld>
            <a:endParaRPr/>
          </a:p>
        </p:txBody>
      </p:sp>
      <p:sp>
        <p:nvSpPr>
          <p:cNvPr id="708" name="Shape 708"/>
          <p:cNvSpPr/>
          <p:nvPr/>
        </p:nvSpPr>
        <p:spPr>
          <a:xfrm>
            <a:off x="660400" y="2616200"/>
            <a:ext cx="9067800" cy="36195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buClr>
                <a:srgbClr val="000000"/>
              </a:buClr>
              <a:buSzPct val="125000"/>
              <a:buChar char="•"/>
              <a:defRPr sz="3000">
                <a:solidFill>
                  <a:srgbClr val="000000"/>
                </a:solidFill>
                <a:uFill>
                  <a:solidFill>
                    <a:srgbClr val="000000"/>
                  </a:solidFill>
                </a:uFill>
              </a:defRPr>
            </a:pPr>
            <a:endParaRPr/>
          </a:p>
          <a:p>
            <a:pPr>
              <a:buClr>
                <a:srgbClr val="000000"/>
              </a:buClr>
              <a:buSzPct val="125000"/>
              <a:buChar char="•"/>
              <a:defRPr sz="3000">
                <a:solidFill>
                  <a:srgbClr val="000000"/>
                </a:solidFill>
                <a:uFill>
                  <a:solidFill>
                    <a:srgbClr val="000000"/>
                  </a:solidFill>
                </a:uFill>
              </a:defRPr>
            </a:pPr>
            <a:r>
              <a:rPr u="sng">
                <a:hlinkClick r:id="rId2"/>
              </a:rPr>
              <a:t>https://developer.mozilla.org/en-US/docs/Web/HTML/Element</a:t>
            </a:r>
          </a:p>
          <a:p>
            <a:pPr>
              <a:buClr>
                <a:srgbClr val="000000"/>
              </a:buClr>
              <a:buSzPct val="125000"/>
              <a:buChar char="•"/>
              <a:defRPr sz="3000">
                <a:solidFill>
                  <a:srgbClr val="000000"/>
                </a:solidFill>
                <a:uFill>
                  <a:solidFill>
                    <a:srgbClr val="000000"/>
                  </a:solidFill>
                </a:uFill>
              </a:defRPr>
            </a:pPr>
            <a:r>
              <a:t>dash.generalassemb.ly (GA HTML/CSS tutorials)</a:t>
            </a:r>
          </a:p>
          <a:p>
            <a:pPr defTabSz="457200">
              <a:buClrTx/>
              <a:defRPr sz="3000">
                <a:solidFill>
                  <a:srgbClr val="000000"/>
                </a:solidFill>
                <a:uFill>
                  <a:solidFill>
                    <a:srgbClr val="000000"/>
                  </a:solidFill>
                </a:uFill>
              </a:defRPr>
            </a:pPr>
            <a:endParaRPr/>
          </a:p>
        </p:txBody>
      </p:sp>
    </p:spTree>
  </p:cSld>
  <p:clrMapOvr>
    <a:masterClrMapping/>
  </p:clrMapOvr>
  <p:transition xmlns:p14="http://schemas.microsoft.com/office/powerpoint/2010/mai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1" name="Shape 711"/>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2" name="Shape 712"/>
          <p:cNvSpPr>
            <a:spLocks noGrp="1"/>
          </p:cNvSpPr>
          <p:nvPr>
            <p:ph type="body" idx="13"/>
          </p:nvPr>
        </p:nvSpPr>
        <p:spPr>
          <a:prstGeom prst="rect">
            <a:avLst/>
          </a:prstGeom>
        </p:spPr>
        <p:txBody>
          <a:bodyPr/>
          <a:lstStyle/>
          <a:p>
            <a:r>
              <a:t>Web Development</a:t>
            </a:r>
          </a:p>
        </p:txBody>
      </p:sp>
      <p:sp>
        <p:nvSpPr>
          <p:cNvPr id="713" name="Shape 713"/>
          <p:cNvSpPr>
            <a:spLocks noGrp="1"/>
          </p:cNvSpPr>
          <p:nvPr>
            <p:ph type="body" idx="14"/>
          </p:nvPr>
        </p:nvSpPr>
        <p:spPr>
          <a:prstGeom prst="rect">
            <a:avLst/>
          </a:prstGeom>
        </p:spPr>
        <p:txBody>
          <a:bodyPr/>
          <a:lstStyle/>
          <a:p>
            <a:r>
              <a:t>Day 2</a:t>
            </a:r>
          </a:p>
        </p:txBody>
      </p:sp>
      <p:sp>
        <p:nvSpPr>
          <p:cNvPr id="714" name="Shape 714"/>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49</a:t>
            </a:fld>
            <a:endParaRP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asted-image.png"/>
          <p:cNvPicPr>
            <a:picLocks noChangeAspect="1"/>
          </p:cNvPicPr>
          <p:nvPr/>
        </p:nvPicPr>
        <p:blipFill>
          <a:blip r:embed="rId3">
            <a:extLst/>
          </a:blip>
          <a:stretch>
            <a:fillRect/>
          </a:stretch>
        </p:blipFill>
        <p:spPr>
          <a:xfrm>
            <a:off x="7315758" y="3640495"/>
            <a:ext cx="5715001" cy="3784601"/>
          </a:xfrm>
          <a:prstGeom prst="rect">
            <a:avLst/>
          </a:prstGeom>
          <a:ln w="12700">
            <a:miter lim="400000"/>
          </a:ln>
        </p:spPr>
      </p:pic>
      <p:sp>
        <p:nvSpPr>
          <p:cNvPr id="291" name="Shape 291"/>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92" name="Shape 292"/>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293" name="Shape 293"/>
          <p:cNvSpPr>
            <a:spLocks noGrp="1"/>
          </p:cNvSpPr>
          <p:nvPr>
            <p:ph type="body" idx="13"/>
          </p:nvPr>
        </p:nvSpPr>
        <p:spPr>
          <a:prstGeom prst="rect">
            <a:avLst/>
          </a:prstGeom>
        </p:spPr>
        <p:txBody>
          <a:bodyPr/>
          <a:lstStyle/>
          <a:p>
            <a:r>
              <a:t>Learning Goals</a:t>
            </a:r>
          </a:p>
        </p:txBody>
      </p:sp>
      <p:sp>
        <p:nvSpPr>
          <p:cNvPr id="294" name="Shape 294"/>
          <p:cNvSpPr>
            <a:spLocks noGrp="1"/>
          </p:cNvSpPr>
          <p:nvPr>
            <p:ph type="title"/>
          </p:nvPr>
        </p:nvSpPr>
        <p:spPr>
          <a:xfrm>
            <a:off x="635000" y="1800225"/>
            <a:ext cx="11734800" cy="2210554"/>
          </a:xfrm>
          <a:prstGeom prst="rect">
            <a:avLst/>
          </a:prstGeom>
        </p:spPr>
        <p:txBody>
          <a:bodyPr/>
          <a:lstStyle>
            <a:lvl1pPr>
              <a:lnSpc>
                <a:spcPct val="100000"/>
              </a:lnSpc>
              <a:defRPr sz="8400" spc="-168"/>
            </a:lvl1pPr>
          </a:lstStyle>
          <a:p>
            <a:r>
              <a:t>What are some of your goals?</a:t>
            </a:r>
          </a:p>
        </p:txBody>
      </p:sp>
      <p:sp>
        <p:nvSpPr>
          <p:cNvPr id="295" name="Shape 295"/>
          <p:cNvSpPr>
            <a:spLocks noGrp="1"/>
          </p:cNvSpPr>
          <p:nvPr>
            <p:ph type="sldNum" sz="quarter" idx="2"/>
          </p:nvPr>
        </p:nvSpPr>
        <p:spPr>
          <a:xfrm>
            <a:off x="12014200" y="739139"/>
            <a:ext cx="187452" cy="4267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Tree>
  </p:cSld>
  <p:clrMapOvr>
    <a:masterClrMapping/>
  </p:clrMapOvr>
  <p:transition xmlns:p14="http://schemas.microsoft.com/office/powerpoint/2010/mai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t>WHAT WE LEARNED, Yesterday:</a:t>
            </a:r>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50</a:t>
            </a:fld>
            <a:endParaRPr/>
          </a:p>
        </p:txBody>
      </p:sp>
      <p:sp>
        <p:nvSpPr>
          <p:cNvPr id="721" name="Shape 721"/>
          <p:cNvSpPr/>
          <p:nvPr/>
        </p:nvSpPr>
        <p:spPr>
          <a:xfrm>
            <a:off x="635000" y="2247900"/>
            <a:ext cx="11734800" cy="797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spcBef>
                <a:spcPts val="1000"/>
              </a:spcBef>
              <a:buClrTx/>
              <a:defRPr sz="2800">
                <a:solidFill>
                  <a:srgbClr val="000000"/>
                </a:solidFill>
                <a:uFill>
                  <a:solidFill>
                    <a:srgbClr val="000000"/>
                  </a:solidFill>
                </a:uFill>
              </a:defRPr>
            </a:pPr>
            <a:endParaRPr/>
          </a:p>
          <a:p>
            <a:pPr marL="406400" lvl="1" indent="-203200">
              <a:spcBef>
                <a:spcPts val="1000"/>
              </a:spcBef>
              <a:buClrTx/>
              <a:buSzPct val="70000"/>
              <a:buChar char="•"/>
              <a:defRPr sz="2800">
                <a:solidFill>
                  <a:srgbClr val="000000"/>
                </a:solidFill>
                <a:uFill>
                  <a:solidFill>
                    <a:srgbClr val="000000"/>
                  </a:solidFill>
                </a:uFill>
              </a:defRPr>
            </a:pPr>
            <a:r>
              <a:t>What programming is.</a:t>
            </a:r>
          </a:p>
          <a:p>
            <a:pPr marL="406400" lvl="1" indent="-203200">
              <a:spcBef>
                <a:spcPts val="1000"/>
              </a:spcBef>
              <a:buClrTx/>
              <a:buSzPct val="70000"/>
              <a:buChar char="•"/>
              <a:defRPr sz="2800">
                <a:solidFill>
                  <a:srgbClr val="000000"/>
                </a:solidFill>
                <a:uFill>
                  <a:solidFill>
                    <a:srgbClr val="000000"/>
                  </a:solidFill>
                </a:uFill>
              </a:defRPr>
            </a:pPr>
            <a:r>
              <a:t>The difference between the front-end and back-end.</a:t>
            </a:r>
          </a:p>
          <a:p>
            <a:pPr marL="406400" lvl="1" indent="-203200">
              <a:spcBef>
                <a:spcPts val="1000"/>
              </a:spcBef>
              <a:buClrTx/>
              <a:buSzPct val="70000"/>
              <a:buChar char="•"/>
              <a:defRPr sz="2800">
                <a:solidFill>
                  <a:srgbClr val="000000"/>
                </a:solidFill>
                <a:uFill>
                  <a:solidFill>
                    <a:srgbClr val="000000"/>
                  </a:solidFill>
                </a:uFill>
              </a:defRPr>
            </a:pPr>
            <a:r>
              <a:t>How to modify a page in our browser.</a:t>
            </a:r>
          </a:p>
          <a:p>
            <a:pPr marL="406400" lvl="1" indent="-203200">
              <a:spcBef>
                <a:spcPts val="1000"/>
              </a:spcBef>
              <a:buClrTx/>
              <a:buSzPct val="70000"/>
              <a:buChar char="•"/>
              <a:defRPr sz="2800">
                <a:solidFill>
                  <a:srgbClr val="000000"/>
                </a:solidFill>
                <a:uFill>
                  <a:solidFill>
                    <a:srgbClr val="000000"/>
                  </a:solidFill>
                </a:uFill>
              </a:defRPr>
            </a:pPr>
            <a:r>
              <a:t>Essentials of HTML, CSS and Javascript</a:t>
            </a:r>
          </a:p>
          <a:p>
            <a:pPr>
              <a:spcBef>
                <a:spcPts val="1000"/>
              </a:spcBef>
              <a:buClr>
                <a:srgbClr val="000000"/>
              </a:buClr>
              <a:defRPr sz="2800">
                <a:solidFill>
                  <a:srgbClr val="000000"/>
                </a:solidFill>
                <a:uFill>
                  <a:solidFill>
                    <a:srgbClr val="000000"/>
                  </a:solidFill>
                </a:uFill>
              </a:defRPr>
            </a:pPr>
            <a:endParaRPr/>
          </a:p>
          <a:p>
            <a:pPr>
              <a:spcBef>
                <a:spcPts val="1000"/>
              </a:spcBef>
              <a:buClrTx/>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Font typeface="Lucida Grande"/>
              <a:buChar char="‣"/>
              <a:defRPr sz="2800">
                <a:solidFill>
                  <a:srgbClr val="000000"/>
                </a:solidFill>
                <a:uFill>
                  <a:solidFill>
                    <a:srgbClr val="000000"/>
                  </a:solidFill>
                </a:uFill>
              </a:defRPr>
            </a:pPr>
            <a:endParaRPr/>
          </a:p>
        </p:txBody>
      </p:sp>
    </p:spTree>
  </p:cSld>
  <p:clrMapOvr>
    <a:masterClrMapping/>
  </p:clrMapOvr>
  <p:transition xmlns:p14="http://schemas.microsoft.com/office/powerpoint/2010/mai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24" name="Shape 72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25" name="Shape 725"/>
          <p:cNvSpPr>
            <a:spLocks noGrp="1"/>
          </p:cNvSpPr>
          <p:nvPr>
            <p:ph type="body" idx="13"/>
          </p:nvPr>
        </p:nvSpPr>
        <p:spPr>
          <a:prstGeom prst="rect">
            <a:avLst/>
          </a:prstGeom>
        </p:spPr>
        <p:txBody>
          <a:bodyPr/>
          <a:lstStyle/>
          <a:p>
            <a:r>
              <a:t>Agenda</a:t>
            </a:r>
          </a:p>
        </p:txBody>
      </p:sp>
      <p:sp>
        <p:nvSpPr>
          <p:cNvPr id="726" name="Shape 726"/>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51</a:t>
            </a:fld>
            <a:endParaRPr/>
          </a:p>
        </p:txBody>
      </p:sp>
      <p:sp>
        <p:nvSpPr>
          <p:cNvPr id="727" name="Shape 727"/>
          <p:cNvSpPr/>
          <p:nvPr/>
        </p:nvSpPr>
        <p:spPr>
          <a:xfrm>
            <a:off x="635000" y="1587500"/>
            <a:ext cx="11734800" cy="43447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spcBef>
                <a:spcPts val="1000"/>
              </a:spcBef>
              <a:buClrTx/>
              <a:defRPr sz="2800">
                <a:solidFill>
                  <a:srgbClr val="000000"/>
                </a:solidFill>
                <a:uFill>
                  <a:solidFill>
                    <a:srgbClr val="000000"/>
                  </a:solidFill>
                </a:uFill>
              </a:defRPr>
            </a:pPr>
            <a:r>
              <a:rPr dirty="0"/>
              <a:t>Today:</a:t>
            </a:r>
          </a:p>
          <a:p>
            <a:pPr>
              <a:spcBef>
                <a:spcPts val="1000"/>
              </a:spcBef>
              <a:buClrTx/>
              <a:buSzPct val="70000"/>
              <a:buChar char="•"/>
              <a:defRPr sz="2800">
                <a:solidFill>
                  <a:srgbClr val="000000"/>
                </a:solidFill>
                <a:uFill>
                  <a:solidFill>
                    <a:srgbClr val="000000"/>
                  </a:solidFill>
                </a:uFill>
              </a:defRPr>
            </a:pPr>
            <a:r>
              <a:rPr dirty="0"/>
              <a:t>The “Backend”</a:t>
            </a:r>
          </a:p>
          <a:p>
            <a:pPr>
              <a:spcBef>
                <a:spcPts val="1000"/>
              </a:spcBef>
              <a:buClrTx/>
              <a:buSzPct val="70000"/>
              <a:buChar char="•"/>
              <a:defRPr sz="2800">
                <a:solidFill>
                  <a:srgbClr val="000000"/>
                </a:solidFill>
                <a:uFill>
                  <a:solidFill>
                    <a:srgbClr val="000000"/>
                  </a:solidFill>
                </a:uFill>
              </a:defRPr>
            </a:pPr>
            <a:r>
              <a:rPr lang="en-US" dirty="0" smtClean="0"/>
              <a:t>API Overview</a:t>
            </a:r>
          </a:p>
          <a:p>
            <a:pPr>
              <a:spcBef>
                <a:spcPts val="1000"/>
              </a:spcBef>
              <a:buClrTx/>
              <a:buSzPct val="70000"/>
              <a:buChar char="•"/>
              <a:defRPr sz="2800">
                <a:solidFill>
                  <a:srgbClr val="000000"/>
                </a:solidFill>
                <a:uFill>
                  <a:solidFill>
                    <a:srgbClr val="000000"/>
                  </a:solidFill>
                </a:uFill>
              </a:defRPr>
            </a:pPr>
            <a:r>
              <a:rPr lang="en-US" dirty="0" smtClean="0"/>
              <a:t>Final Project</a:t>
            </a:r>
            <a:endParaRPr dirty="0"/>
          </a:p>
          <a:p>
            <a:pPr>
              <a:spcBef>
                <a:spcPts val="1000"/>
              </a:spcBef>
              <a:buClrTx/>
              <a:buSzPct val="70000"/>
              <a:buChar char="•"/>
              <a:defRPr sz="2800">
                <a:solidFill>
                  <a:srgbClr val="000000"/>
                </a:solidFill>
                <a:uFill>
                  <a:solidFill>
                    <a:srgbClr val="000000"/>
                  </a:solidFill>
                </a:uFill>
              </a:defRPr>
            </a:pPr>
            <a:r>
              <a:rPr dirty="0"/>
              <a:t>Web Development Workflow</a:t>
            </a:r>
          </a:p>
          <a:p>
            <a:pPr>
              <a:spcBef>
                <a:spcPts val="1000"/>
              </a:spcBef>
              <a:buClrTx/>
              <a:buSzPct val="70000"/>
              <a:buChar char="•"/>
              <a:defRPr sz="2800">
                <a:solidFill>
                  <a:srgbClr val="000000"/>
                </a:solidFill>
                <a:uFill>
                  <a:solidFill>
                    <a:srgbClr val="000000"/>
                  </a:solidFill>
                </a:uFill>
              </a:defRPr>
            </a:pPr>
            <a:endParaRPr dirty="0"/>
          </a:p>
          <a:p>
            <a:pPr marL="203200" indent="-203200">
              <a:spcBef>
                <a:spcPts val="1000"/>
              </a:spcBef>
              <a:buClr>
                <a:srgbClr val="000000"/>
              </a:buClr>
              <a:buSzPct val="70000"/>
              <a:buChar char="•"/>
              <a:defRPr sz="2800">
                <a:solidFill>
                  <a:srgbClr val="000000"/>
                </a:solidFill>
                <a:uFill>
                  <a:solidFill>
                    <a:srgbClr val="000000"/>
                  </a:solidFill>
                </a:uFill>
              </a:defRPr>
            </a:pPr>
            <a:endParaRPr dirty="0"/>
          </a:p>
          <a:p>
            <a:pPr marL="203200" indent="-203200">
              <a:spcBef>
                <a:spcPts val="1000"/>
              </a:spcBef>
              <a:buClr>
                <a:srgbClr val="000000"/>
              </a:buClr>
              <a:buSzPct val="70000"/>
              <a:buFont typeface="Lucida Grande"/>
              <a:buChar char="‣"/>
              <a:defRPr sz="2800">
                <a:solidFill>
                  <a:srgbClr val="000000"/>
                </a:solidFill>
                <a:uFill>
                  <a:solidFill>
                    <a:srgbClr val="000000"/>
                  </a:solidFill>
                </a:uFill>
              </a:defRPr>
            </a:pPr>
            <a:endParaRPr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30" name="Shape 730"/>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31" name="Shape 731"/>
          <p:cNvSpPr>
            <a:spLocks noGrp="1"/>
          </p:cNvSpPr>
          <p:nvPr>
            <p:ph type="body" idx="13"/>
          </p:nvPr>
        </p:nvSpPr>
        <p:spPr>
          <a:prstGeom prst="rect">
            <a:avLst/>
          </a:prstGeom>
        </p:spPr>
        <p:txBody>
          <a:bodyPr/>
          <a:lstStyle/>
          <a:p>
            <a:r>
              <a:t>Web Development</a:t>
            </a:r>
          </a:p>
        </p:txBody>
      </p:sp>
      <p:sp>
        <p:nvSpPr>
          <p:cNvPr id="732" name="Shape 732"/>
          <p:cNvSpPr>
            <a:spLocks noGrp="1"/>
          </p:cNvSpPr>
          <p:nvPr>
            <p:ph type="body" idx="14"/>
          </p:nvPr>
        </p:nvSpPr>
        <p:spPr>
          <a:prstGeom prst="rect">
            <a:avLst/>
          </a:prstGeom>
        </p:spPr>
        <p:txBody>
          <a:bodyPr/>
          <a:lstStyle/>
          <a:p>
            <a:r>
              <a:t>THE BACKEND</a:t>
            </a:r>
          </a:p>
        </p:txBody>
      </p:sp>
      <p:sp>
        <p:nvSpPr>
          <p:cNvPr id="733" name="Shape 733"/>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52</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 name="pasted-image.png"/>
          <p:cNvPicPr>
            <a:picLocks noChangeAspect="1"/>
          </p:cNvPicPr>
          <p:nvPr/>
        </p:nvPicPr>
        <p:blipFill>
          <a:blip r:embed="rId3">
            <a:extLst/>
          </a:blip>
          <a:stretch>
            <a:fillRect/>
          </a:stretch>
        </p:blipFill>
        <p:spPr>
          <a:xfrm>
            <a:off x="5305285" y="2168457"/>
            <a:ext cx="7721601" cy="5134043"/>
          </a:xfrm>
          <a:prstGeom prst="rect">
            <a:avLst/>
          </a:prstGeom>
          <a:ln w="12700">
            <a:miter lim="400000"/>
          </a:ln>
        </p:spPr>
      </p:pic>
      <p:sp>
        <p:nvSpPr>
          <p:cNvPr id="738" name="Shape 738"/>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39" name="Shape 739"/>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40" name="Shape 740"/>
          <p:cNvSpPr>
            <a:spLocks noGrp="1"/>
          </p:cNvSpPr>
          <p:nvPr>
            <p:ph type="body" idx="13"/>
          </p:nvPr>
        </p:nvSpPr>
        <p:spPr>
          <a:prstGeom prst="rect">
            <a:avLst/>
          </a:prstGeom>
        </p:spPr>
        <p:txBody>
          <a:bodyPr/>
          <a:lstStyle/>
          <a:p>
            <a:r>
              <a:t>The backend</a:t>
            </a:r>
          </a:p>
        </p:txBody>
      </p:sp>
      <p:sp>
        <p:nvSpPr>
          <p:cNvPr id="741" name="Shape 741"/>
          <p:cNvSpPr>
            <a:spLocks noGrp="1"/>
          </p:cNvSpPr>
          <p:nvPr>
            <p:ph type="title"/>
          </p:nvPr>
        </p:nvSpPr>
        <p:spPr>
          <a:prstGeom prst="rect">
            <a:avLst/>
          </a:prstGeom>
        </p:spPr>
        <p:txBody>
          <a:bodyPr/>
          <a:lstStyle>
            <a:lvl1pPr>
              <a:lnSpc>
                <a:spcPct val="100000"/>
              </a:lnSpc>
            </a:lvl1pPr>
          </a:lstStyle>
          <a:p>
            <a:r>
              <a:t>Writing HTML, CSS and JS by hand</a:t>
            </a:r>
          </a:p>
        </p:txBody>
      </p:sp>
      <p:sp>
        <p:nvSpPr>
          <p:cNvPr id="742" name="Shape 742"/>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53</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47" name="Shape 74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48" name="Shape 748"/>
          <p:cNvSpPr>
            <a:spLocks noGrp="1"/>
          </p:cNvSpPr>
          <p:nvPr>
            <p:ph type="body" idx="13"/>
          </p:nvPr>
        </p:nvSpPr>
        <p:spPr>
          <a:prstGeom prst="rect">
            <a:avLst/>
          </a:prstGeom>
        </p:spPr>
        <p:txBody>
          <a:bodyPr/>
          <a:lstStyle/>
          <a:p>
            <a:r>
              <a:t>The backend</a:t>
            </a:r>
          </a:p>
        </p:txBody>
      </p:sp>
      <p:sp>
        <p:nvSpPr>
          <p:cNvPr id="749" name="Shape 749"/>
          <p:cNvSpPr>
            <a:spLocks noGrp="1"/>
          </p:cNvSpPr>
          <p:nvPr>
            <p:ph type="title"/>
          </p:nvPr>
        </p:nvSpPr>
        <p:spPr>
          <a:prstGeom prst="rect">
            <a:avLst/>
          </a:prstGeom>
        </p:spPr>
        <p:txBody>
          <a:bodyPr/>
          <a:lstStyle>
            <a:lvl1pPr>
              <a:lnSpc>
                <a:spcPct val="100000"/>
              </a:lnSpc>
            </a:lvl1pPr>
          </a:lstStyle>
          <a:p>
            <a:r>
              <a:t>What if your site has tons of pages?</a:t>
            </a:r>
          </a:p>
        </p:txBody>
      </p:sp>
      <p:sp>
        <p:nvSpPr>
          <p:cNvPr id="750" name="Shape 75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54</a:t>
            </a:fld>
            <a:endParaRPr/>
          </a:p>
        </p:txBody>
      </p:sp>
      <p:pic>
        <p:nvPicPr>
          <p:cNvPr id="751" name="pasted-image.png"/>
          <p:cNvPicPr>
            <a:picLocks noChangeAspect="1"/>
          </p:cNvPicPr>
          <p:nvPr/>
        </p:nvPicPr>
        <p:blipFill>
          <a:blip r:embed="rId3">
            <a:extLst/>
          </a:blip>
          <a:stretch>
            <a:fillRect/>
          </a:stretch>
        </p:blipFill>
        <p:spPr>
          <a:xfrm>
            <a:off x="3454400" y="2361362"/>
            <a:ext cx="6096000" cy="457200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Shape 755"/>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56" name="Shape 756"/>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57" name="Shape 757"/>
          <p:cNvSpPr>
            <a:spLocks noGrp="1"/>
          </p:cNvSpPr>
          <p:nvPr>
            <p:ph type="body" idx="13"/>
          </p:nvPr>
        </p:nvSpPr>
        <p:spPr>
          <a:prstGeom prst="rect">
            <a:avLst/>
          </a:prstGeom>
        </p:spPr>
        <p:txBody>
          <a:bodyPr/>
          <a:lstStyle/>
          <a:p>
            <a:r>
              <a:t>The backend</a:t>
            </a:r>
          </a:p>
        </p:txBody>
      </p:sp>
      <p:sp>
        <p:nvSpPr>
          <p:cNvPr id="758" name="Shape 758"/>
          <p:cNvSpPr>
            <a:spLocks noGrp="1"/>
          </p:cNvSpPr>
          <p:nvPr>
            <p:ph type="title"/>
          </p:nvPr>
        </p:nvSpPr>
        <p:spPr>
          <a:prstGeom prst="rect">
            <a:avLst/>
          </a:prstGeom>
        </p:spPr>
        <p:txBody>
          <a:bodyPr/>
          <a:lstStyle>
            <a:lvl1pPr>
              <a:lnSpc>
                <a:spcPct val="100000"/>
              </a:lnSpc>
            </a:lvl1pPr>
          </a:lstStyle>
          <a:p>
            <a:r>
              <a:rPr lang="en-US" dirty="0" smtClean="0"/>
              <a:t>(SOME) </a:t>
            </a:r>
            <a:r>
              <a:rPr dirty="0" err="1" smtClean="0"/>
              <a:t>Backends</a:t>
            </a:r>
            <a:r>
              <a:rPr dirty="0" smtClean="0"/>
              <a:t> do </a:t>
            </a:r>
            <a:r>
              <a:rPr dirty="0"/>
              <a:t>a lot of things</a:t>
            </a:r>
          </a:p>
        </p:txBody>
      </p:sp>
      <p:sp>
        <p:nvSpPr>
          <p:cNvPr id="759" name="Shape 759"/>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55</a:t>
            </a:fld>
            <a:endParaRPr/>
          </a:p>
        </p:txBody>
      </p:sp>
      <p:pic>
        <p:nvPicPr>
          <p:cNvPr id="760" name="pasted-image.png"/>
          <p:cNvPicPr>
            <a:picLocks noChangeAspect="1"/>
          </p:cNvPicPr>
          <p:nvPr/>
        </p:nvPicPr>
        <p:blipFill>
          <a:blip r:embed="rId3">
            <a:extLst/>
          </a:blip>
          <a:stretch>
            <a:fillRect/>
          </a:stretch>
        </p:blipFill>
        <p:spPr>
          <a:xfrm>
            <a:off x="3214311" y="2400696"/>
            <a:ext cx="6576178" cy="4528042"/>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83" name="Shape 483"/>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484" name="Shape 484"/>
          <p:cNvSpPr>
            <a:spLocks noGrp="1"/>
          </p:cNvSpPr>
          <p:nvPr>
            <p:ph type="body" idx="13"/>
          </p:nvPr>
        </p:nvSpPr>
        <p:spPr>
          <a:prstGeom prst="rect">
            <a:avLst/>
          </a:prstGeom>
        </p:spPr>
        <p:txBody>
          <a:bodyPr/>
          <a:lstStyle/>
          <a:p>
            <a:r>
              <a:t>Web development</a:t>
            </a:r>
          </a:p>
        </p:txBody>
      </p:sp>
      <p:sp>
        <p:nvSpPr>
          <p:cNvPr id="485" name="Shape 485"/>
          <p:cNvSpPr>
            <a:spLocks noGrp="1"/>
          </p:cNvSpPr>
          <p:nvPr>
            <p:ph type="title"/>
          </p:nvPr>
        </p:nvSpPr>
        <p:spPr>
          <a:prstGeom prst="rect">
            <a:avLst/>
          </a:prstGeom>
        </p:spPr>
        <p:txBody>
          <a:bodyPr/>
          <a:lstStyle>
            <a:lvl1pPr>
              <a:lnSpc>
                <a:spcPct val="100000"/>
              </a:lnSpc>
            </a:lvl1pPr>
          </a:lstStyle>
          <a:p>
            <a:r>
              <a:rPr lang="en-US" dirty="0" smtClean="0"/>
              <a:t>BACKENDS RECEIVE HTTP REQUESTS</a:t>
            </a:r>
            <a:endParaRPr dirty="0"/>
          </a:p>
        </p:txBody>
      </p:sp>
      <p:sp>
        <p:nvSpPr>
          <p:cNvPr id="486" name="Shape 48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56</a:t>
            </a:fld>
            <a:endParaRPr/>
          </a:p>
        </p:txBody>
      </p:sp>
      <p:pic>
        <p:nvPicPr>
          <p:cNvPr id="487" name="Screen Shot 2015-11-26 at 10.45.19 AM.png"/>
          <p:cNvPicPr>
            <a:picLocks noChangeAspect="1"/>
          </p:cNvPicPr>
          <p:nvPr/>
        </p:nvPicPr>
        <p:blipFill>
          <a:blip r:embed="rId3">
            <a:extLst/>
          </a:blip>
          <a:stretch>
            <a:fillRect/>
          </a:stretch>
        </p:blipFill>
        <p:spPr>
          <a:xfrm>
            <a:off x="665708" y="2646238"/>
            <a:ext cx="9296401" cy="660401"/>
          </a:xfrm>
          <a:prstGeom prst="rect">
            <a:avLst/>
          </a:prstGeom>
          <a:ln w="12700">
            <a:miter lim="400000"/>
          </a:ln>
        </p:spPr>
      </p:pic>
      <p:sp>
        <p:nvSpPr>
          <p:cNvPr id="488" name="Shape 488"/>
          <p:cNvSpPr/>
          <p:nvPr/>
        </p:nvSpPr>
        <p:spPr>
          <a:xfrm>
            <a:off x="3391855" y="3812553"/>
            <a:ext cx="1426465" cy="393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DOMAIN</a:t>
            </a:r>
          </a:p>
        </p:txBody>
      </p:sp>
      <p:sp>
        <p:nvSpPr>
          <p:cNvPr id="489" name="Shape 489"/>
          <p:cNvSpPr/>
          <p:nvPr/>
        </p:nvSpPr>
        <p:spPr>
          <a:xfrm>
            <a:off x="6481571" y="3812553"/>
            <a:ext cx="982067" cy="393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PATH</a:t>
            </a:r>
          </a:p>
        </p:txBody>
      </p:sp>
      <p:sp>
        <p:nvSpPr>
          <p:cNvPr id="490" name="Shape 490"/>
          <p:cNvSpPr/>
          <p:nvPr/>
        </p:nvSpPr>
        <p:spPr>
          <a:xfrm>
            <a:off x="655804" y="3812553"/>
            <a:ext cx="1858671" cy="393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PROTOCOL</a:t>
            </a:r>
          </a:p>
        </p:txBody>
      </p:sp>
      <p:sp>
        <p:nvSpPr>
          <p:cNvPr id="491" name="Shape 491"/>
          <p:cNvSpPr/>
          <p:nvPr/>
        </p:nvSpPr>
        <p:spPr>
          <a:xfrm>
            <a:off x="8223042" y="3780803"/>
            <a:ext cx="1435304" cy="7113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a:solidFill>
                  <a:srgbClr val="000000"/>
                </a:solidFill>
              </a:defRPr>
            </a:pPr>
            <a:r>
              <a:t>QUERY</a:t>
            </a:r>
            <a:br/>
            <a:r>
              <a:t>PARAMS</a:t>
            </a:r>
          </a:p>
        </p:txBody>
      </p:sp>
      <p:sp>
        <p:nvSpPr>
          <p:cNvPr id="492" name="Shape 492"/>
          <p:cNvSpPr/>
          <p:nvPr/>
        </p:nvSpPr>
        <p:spPr>
          <a:xfrm>
            <a:off x="797729" y="3342213"/>
            <a:ext cx="1549422"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3" name="Shape 493"/>
          <p:cNvSpPr/>
          <p:nvPr/>
        </p:nvSpPr>
        <p:spPr>
          <a:xfrm>
            <a:off x="2536759" y="3342213"/>
            <a:ext cx="3227528"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4" name="Shape 494"/>
          <p:cNvSpPr/>
          <p:nvPr/>
        </p:nvSpPr>
        <p:spPr>
          <a:xfrm>
            <a:off x="6032904" y="3342213"/>
            <a:ext cx="1997290"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5" name="Shape 495"/>
          <p:cNvSpPr/>
          <p:nvPr/>
        </p:nvSpPr>
        <p:spPr>
          <a:xfrm>
            <a:off x="8298810" y="3342213"/>
            <a:ext cx="1276473" cy="1"/>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6" name="Shape 496"/>
          <p:cNvSpPr/>
          <p:nvPr/>
        </p:nvSpPr>
        <p:spPr>
          <a:xfrm flipV="1">
            <a:off x="1585139" y="3365088"/>
            <a:ext cx="1" cy="393803"/>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7" name="Shape 497"/>
          <p:cNvSpPr/>
          <p:nvPr/>
        </p:nvSpPr>
        <p:spPr>
          <a:xfrm flipV="1">
            <a:off x="4150523" y="3362695"/>
            <a:ext cx="1" cy="393802"/>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8" name="Shape 498"/>
          <p:cNvSpPr/>
          <p:nvPr/>
        </p:nvSpPr>
        <p:spPr>
          <a:xfrm flipV="1">
            <a:off x="6972605" y="3364607"/>
            <a:ext cx="1" cy="393803"/>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499" name="Shape 499"/>
          <p:cNvSpPr/>
          <p:nvPr/>
        </p:nvSpPr>
        <p:spPr>
          <a:xfrm flipV="1">
            <a:off x="8940693" y="3364607"/>
            <a:ext cx="1" cy="393803"/>
          </a:xfrm>
          <a:prstGeom prst="line">
            <a:avLst/>
          </a:prstGeom>
          <a:ln w="38100">
            <a:solidFill>
              <a:srgbClr val="000000"/>
            </a:solidFill>
            <a:miter lim="400000"/>
          </a:ln>
        </p:spPr>
        <p:txBody>
          <a:bodyPr lIns="0" tIns="0" rIns="0" bIns="0"/>
          <a:lstStyle/>
          <a:p>
            <a:pPr algn="ctr" defTabSz="825500">
              <a:defRPr sz="5400">
                <a:effectLst>
                  <a:outerShdw blurRad="38100" dist="12700" dir="5400000" rotWithShape="0">
                    <a:srgbClr val="000000">
                      <a:alpha val="50000"/>
                    </a:srgbClr>
                  </a:outerShdw>
                </a:effectLst>
                <a:uFillTx/>
              </a:defRPr>
            </a:pPr>
            <a:endParaRPr/>
          </a:p>
        </p:txBody>
      </p:sp>
      <p:sp>
        <p:nvSpPr>
          <p:cNvPr id="500" name="Shape 500"/>
          <p:cNvSpPr/>
          <p:nvPr/>
        </p:nvSpPr>
        <p:spPr>
          <a:xfrm>
            <a:off x="635000" y="5182310"/>
            <a:ext cx="11734800" cy="1676428"/>
          </a:xfrm>
          <a:prstGeom prst="rect">
            <a:avLst/>
          </a:prstGeom>
          <a:ln w="12700"/>
          <a:extLst>
            <a:ext uri="{C572A759-6A51-4108-AA02-DFA0A04FC94B}">
              <ma14:wrappingTextBoxFlag xmlns:ma14="http://schemas.microsoft.com/office/mac/drawingml/2011/main" val="1"/>
            </a:ext>
          </a:extLst>
        </p:spPr>
        <p:txBody>
          <a:bodyPr lIns="0" tIns="0" rIns="0" bIns="0"/>
          <a:lstStyle/>
          <a:p>
            <a:pPr defTabSz="647700">
              <a:buClrTx/>
              <a:defRPr sz="5400" cap="all" spc="-107">
                <a:solidFill>
                  <a:srgbClr val="000000"/>
                </a:solidFill>
                <a:uFill>
                  <a:solidFill>
                    <a:srgbClr val="000000"/>
                  </a:solidFill>
                </a:uFill>
              </a:defRPr>
            </a:pPr>
            <a:r>
              <a:rPr dirty="0"/>
              <a:t>Request METHODS:</a:t>
            </a:r>
          </a:p>
          <a:p>
            <a:pPr defTabSz="647700">
              <a:buClrTx/>
              <a:defRPr sz="6400" cap="all" spc="-128">
                <a:solidFill>
                  <a:srgbClr val="000000"/>
                </a:solidFill>
                <a:uFill>
                  <a:solidFill>
                    <a:srgbClr val="000000"/>
                  </a:solidFill>
                </a:uFill>
              </a:defRPr>
            </a:pPr>
            <a:r>
              <a:rPr dirty="0"/>
              <a:t>GET, POST, HEAD, </a:t>
            </a:r>
            <a:r>
              <a:rPr sz="5400" spc="-107" dirty="0"/>
              <a:t>etc.</a:t>
            </a:r>
          </a:p>
        </p:txBody>
      </p:sp>
    </p:spTree>
    <p:extLst>
      <p:ext uri="{BB962C8B-B14F-4D97-AF65-F5344CB8AC3E}">
        <p14:creationId xmlns:p14="http://schemas.microsoft.com/office/powerpoint/2010/main" val="113917314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4" name="pasted-image.png"/>
          <p:cNvPicPr>
            <a:picLocks noChangeAspect="1"/>
          </p:cNvPicPr>
          <p:nvPr/>
        </p:nvPicPr>
        <p:blipFill>
          <a:blip r:embed="rId3">
            <a:extLst/>
          </a:blip>
          <a:stretch>
            <a:fillRect/>
          </a:stretch>
        </p:blipFill>
        <p:spPr>
          <a:xfrm>
            <a:off x="4495800" y="4033443"/>
            <a:ext cx="7721600" cy="2721865"/>
          </a:xfrm>
          <a:prstGeom prst="rect">
            <a:avLst/>
          </a:prstGeom>
          <a:ln w="12700">
            <a:miter lim="400000"/>
          </a:ln>
        </p:spPr>
      </p:pic>
      <p:sp>
        <p:nvSpPr>
          <p:cNvPr id="765" name="Shape 765"/>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66" name="Shape 766"/>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67" name="Shape 767"/>
          <p:cNvSpPr>
            <a:spLocks noGrp="1"/>
          </p:cNvSpPr>
          <p:nvPr>
            <p:ph type="body" idx="13"/>
          </p:nvPr>
        </p:nvSpPr>
        <p:spPr>
          <a:prstGeom prst="rect">
            <a:avLst/>
          </a:prstGeom>
        </p:spPr>
        <p:txBody>
          <a:bodyPr/>
          <a:lstStyle/>
          <a:p>
            <a:r>
              <a:t>The backend</a:t>
            </a:r>
          </a:p>
        </p:txBody>
      </p:sp>
      <p:sp>
        <p:nvSpPr>
          <p:cNvPr id="768" name="Shape 768"/>
          <p:cNvSpPr>
            <a:spLocks noGrp="1"/>
          </p:cNvSpPr>
          <p:nvPr>
            <p:ph type="title"/>
          </p:nvPr>
        </p:nvSpPr>
        <p:spPr>
          <a:xfrm>
            <a:off x="635000" y="1473200"/>
            <a:ext cx="11734800" cy="3174640"/>
          </a:xfrm>
          <a:prstGeom prst="rect">
            <a:avLst/>
          </a:prstGeom>
        </p:spPr>
        <p:txBody>
          <a:bodyPr/>
          <a:lstStyle/>
          <a:p>
            <a:pPr>
              <a:lnSpc>
                <a:spcPct val="100000"/>
              </a:lnSpc>
            </a:pPr>
            <a:r>
              <a:rPr sz="5400" dirty="0"/>
              <a:t>Backends </a:t>
            </a:r>
            <a:r>
              <a:rPr sz="5400" u="sng" dirty="0"/>
              <a:t>must always return HTML, CSS &amp; JS to the </a:t>
            </a:r>
            <a:r>
              <a:rPr lang="en-US" sz="5400" u="sng" dirty="0" smtClean="0"/>
              <a:t>Browser</a:t>
            </a:r>
            <a:r>
              <a:rPr sz="5400" dirty="0" smtClean="0"/>
              <a:t>, </a:t>
            </a:r>
            <a:r>
              <a:rPr sz="5400" dirty="0"/>
              <a:t>in order for </a:t>
            </a:r>
            <a:r>
              <a:rPr lang="en-US" sz="5400" dirty="0" smtClean="0"/>
              <a:t>The browser</a:t>
            </a:r>
            <a:r>
              <a:rPr sz="5400" dirty="0" smtClean="0"/>
              <a:t> </a:t>
            </a:r>
            <a:r>
              <a:rPr sz="5400" dirty="0"/>
              <a:t>to render the </a:t>
            </a:r>
            <a:r>
              <a:rPr sz="5400" dirty="0" smtClean="0"/>
              <a:t>frontend</a:t>
            </a:r>
            <a:r>
              <a:rPr lang="en-US" sz="5400" dirty="0" smtClean="0"/>
              <a:t> for a </a:t>
            </a:r>
            <a:r>
              <a:rPr lang="en-US" sz="5400" dirty="0" smtClean="0"/>
              <a:t>USER</a:t>
            </a:r>
            <a:endParaRPr sz="5400" dirty="0"/>
          </a:p>
        </p:txBody>
      </p:sp>
      <p:sp>
        <p:nvSpPr>
          <p:cNvPr id="769" name="Shape 769"/>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57</a:t>
            </a:fld>
            <a:endParaRPr/>
          </a:p>
        </p:txBody>
      </p:sp>
      <p:sp>
        <p:nvSpPr>
          <p:cNvPr id="8" name="Rectangle 7"/>
          <p:cNvSpPr/>
          <p:nvPr/>
        </p:nvSpPr>
        <p:spPr>
          <a:xfrm>
            <a:off x="3598198" y="4172065"/>
            <a:ext cx="8778206" cy="47577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
        <p:nvSpPr>
          <p:cNvPr id="9" name="TextBox 8"/>
          <p:cNvSpPr txBox="1"/>
          <p:nvPr/>
        </p:nvSpPr>
        <p:spPr>
          <a:xfrm>
            <a:off x="5226342" y="4172065"/>
            <a:ext cx="116348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j-lt"/>
                <a:ea typeface="+mn-ea"/>
                <a:cs typeface="News706BT-RomanC (Body)"/>
                <a:sym typeface="News706BT-RomanC"/>
              </a:rPr>
              <a:t>FRONTEND</a:t>
            </a:r>
            <a:endParaRPr kumimoji="0" lang="en-US" sz="2400" b="0" i="0" u="none" strike="noStrike" cap="none" spc="0" normalizeH="0" baseline="0" dirty="0">
              <a:ln>
                <a:noFill/>
              </a:ln>
              <a:solidFill>
                <a:srgbClr val="000000"/>
              </a:solidFill>
              <a:effectLst/>
              <a:uFill>
                <a:solidFill>
                  <a:srgbClr val="FFFFFF"/>
                </a:solidFill>
              </a:uFill>
              <a:latin typeface="+mj-lt"/>
              <a:ea typeface="+mn-ea"/>
              <a:cs typeface="News706BT-RomanC (Body)"/>
              <a:sym typeface="News706BT-RomanC"/>
            </a:endParaRPr>
          </a:p>
        </p:txBody>
      </p:sp>
      <p:sp>
        <p:nvSpPr>
          <p:cNvPr id="10" name="TextBox 9"/>
          <p:cNvSpPr txBox="1"/>
          <p:nvPr/>
        </p:nvSpPr>
        <p:spPr>
          <a:xfrm>
            <a:off x="10871005" y="4152187"/>
            <a:ext cx="10533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j-lt"/>
                <a:ea typeface="+mn-ea"/>
                <a:cs typeface="News706BT-RomanC (Body)"/>
                <a:sym typeface="News706BT-RomanC"/>
              </a:rPr>
              <a:t>BACKEND</a:t>
            </a:r>
            <a:endParaRPr kumimoji="0" lang="en-US" sz="2400" b="0" i="0" u="none" strike="noStrike" cap="none" spc="0" normalizeH="0" baseline="0" dirty="0">
              <a:ln>
                <a:noFill/>
              </a:ln>
              <a:solidFill>
                <a:srgbClr val="000000"/>
              </a:solidFill>
              <a:effectLst/>
              <a:uFill>
                <a:solidFill>
                  <a:srgbClr val="FFFFFF"/>
                </a:solidFill>
              </a:uFill>
              <a:latin typeface="+mj-lt"/>
              <a:ea typeface="+mn-ea"/>
              <a:cs typeface="News706BT-RomanC (Body)"/>
              <a:sym typeface="News706BT-RomanC"/>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74" name="Shape 77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75" name="Shape 775"/>
          <p:cNvSpPr>
            <a:spLocks noGrp="1"/>
          </p:cNvSpPr>
          <p:nvPr>
            <p:ph type="body" idx="13"/>
          </p:nvPr>
        </p:nvSpPr>
        <p:spPr>
          <a:prstGeom prst="rect">
            <a:avLst/>
          </a:prstGeom>
        </p:spPr>
        <p:txBody>
          <a:bodyPr/>
          <a:lstStyle/>
          <a:p>
            <a:r>
              <a:t>The backend</a:t>
            </a:r>
          </a:p>
        </p:txBody>
      </p:sp>
      <p:sp>
        <p:nvSpPr>
          <p:cNvPr id="776" name="Shape 776"/>
          <p:cNvSpPr>
            <a:spLocks noGrp="1"/>
          </p:cNvSpPr>
          <p:nvPr>
            <p:ph type="title"/>
          </p:nvPr>
        </p:nvSpPr>
        <p:spPr>
          <a:xfrm>
            <a:off x="635000" y="1473200"/>
            <a:ext cx="11734800" cy="3174640"/>
          </a:xfrm>
          <a:prstGeom prst="rect">
            <a:avLst/>
          </a:prstGeom>
        </p:spPr>
        <p:txBody>
          <a:bodyPr/>
          <a:lstStyle>
            <a:lvl1pPr>
              <a:lnSpc>
                <a:spcPct val="100000"/>
              </a:lnSpc>
            </a:lvl1pPr>
          </a:lstStyle>
          <a:p>
            <a:r>
              <a:t>What we need</a:t>
            </a:r>
          </a:p>
        </p:txBody>
      </p:sp>
      <p:sp>
        <p:nvSpPr>
          <p:cNvPr id="777" name="Shape 77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58</a:t>
            </a:fld>
            <a:endParaRPr/>
          </a:p>
        </p:txBody>
      </p:sp>
      <p:pic>
        <p:nvPicPr>
          <p:cNvPr id="778" name="pasted-image.png"/>
          <p:cNvPicPr>
            <a:picLocks noChangeAspect="1"/>
          </p:cNvPicPr>
          <p:nvPr/>
        </p:nvPicPr>
        <p:blipFill>
          <a:blip r:embed="rId3">
            <a:extLst/>
          </a:blip>
          <a:stretch>
            <a:fillRect/>
          </a:stretch>
        </p:blipFill>
        <p:spPr>
          <a:xfrm>
            <a:off x="1140781" y="2501357"/>
            <a:ext cx="5457856" cy="3638571"/>
          </a:xfrm>
          <a:prstGeom prst="rect">
            <a:avLst/>
          </a:prstGeom>
          <a:ln w="12700">
            <a:miter lim="400000"/>
          </a:ln>
        </p:spPr>
      </p:pic>
      <p:sp>
        <p:nvSpPr>
          <p:cNvPr id="779" name="Shape 779"/>
          <p:cNvSpPr/>
          <p:nvPr/>
        </p:nvSpPr>
        <p:spPr>
          <a:xfrm>
            <a:off x="2094858" y="6424240"/>
            <a:ext cx="3549702" cy="393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a:solidFill>
                  <a:srgbClr val="000000"/>
                </a:solidFill>
              </a:defRPr>
            </a:lvl1pPr>
          </a:lstStyle>
          <a:p>
            <a:r>
              <a:t>Programming Language</a:t>
            </a:r>
          </a:p>
        </p:txBody>
      </p:sp>
      <p:pic>
        <p:nvPicPr>
          <p:cNvPr id="780" name="pasted-image.png"/>
          <p:cNvPicPr>
            <a:picLocks noChangeAspect="1"/>
          </p:cNvPicPr>
          <p:nvPr/>
        </p:nvPicPr>
        <p:blipFill>
          <a:blip r:embed="rId4">
            <a:extLst/>
          </a:blip>
          <a:stretch>
            <a:fillRect/>
          </a:stretch>
        </p:blipFill>
        <p:spPr>
          <a:xfrm>
            <a:off x="7001030" y="2501357"/>
            <a:ext cx="5457855" cy="3638571"/>
          </a:xfrm>
          <a:prstGeom prst="rect">
            <a:avLst/>
          </a:prstGeom>
          <a:ln w="12700">
            <a:miter lim="400000"/>
          </a:ln>
        </p:spPr>
      </p:pic>
      <p:sp>
        <p:nvSpPr>
          <p:cNvPr id="781" name="Shape 781"/>
          <p:cNvSpPr/>
          <p:nvPr/>
        </p:nvSpPr>
        <p:spPr>
          <a:xfrm>
            <a:off x="7946877" y="6424240"/>
            <a:ext cx="3566161" cy="393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a:solidFill>
                  <a:srgbClr val="000000"/>
                </a:solidFill>
              </a:defRPr>
            </a:lvl1pPr>
          </a:lstStyle>
          <a:p>
            <a:r>
              <a:t>Libraries &amp; Frameworks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86" name="Shape 786"/>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87" name="Shape 787"/>
          <p:cNvSpPr>
            <a:spLocks noGrp="1"/>
          </p:cNvSpPr>
          <p:nvPr>
            <p:ph type="body" idx="13"/>
          </p:nvPr>
        </p:nvSpPr>
        <p:spPr>
          <a:prstGeom prst="rect">
            <a:avLst/>
          </a:prstGeom>
        </p:spPr>
        <p:txBody>
          <a:bodyPr/>
          <a:lstStyle/>
          <a:p>
            <a:r>
              <a:t>The backend</a:t>
            </a:r>
          </a:p>
        </p:txBody>
      </p:sp>
      <p:sp>
        <p:nvSpPr>
          <p:cNvPr id="788" name="Shape 788"/>
          <p:cNvSpPr>
            <a:spLocks noGrp="1"/>
          </p:cNvSpPr>
          <p:nvPr>
            <p:ph type="title"/>
          </p:nvPr>
        </p:nvSpPr>
        <p:spPr>
          <a:xfrm>
            <a:off x="635000" y="1473200"/>
            <a:ext cx="11734800" cy="3174640"/>
          </a:xfrm>
          <a:prstGeom prst="rect">
            <a:avLst/>
          </a:prstGeom>
        </p:spPr>
        <p:txBody>
          <a:bodyPr/>
          <a:lstStyle>
            <a:lvl1pPr>
              <a:lnSpc>
                <a:spcPct val="100000"/>
              </a:lnSpc>
            </a:lvl1pPr>
          </a:lstStyle>
          <a:p>
            <a:r>
              <a:t>What are Libraries and frameworks?</a:t>
            </a:r>
          </a:p>
        </p:txBody>
      </p:sp>
      <p:sp>
        <p:nvSpPr>
          <p:cNvPr id="789" name="Shape 789"/>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59</a:t>
            </a:fld>
            <a:endParaRPr/>
          </a:p>
        </p:txBody>
      </p:sp>
      <p:pic>
        <p:nvPicPr>
          <p:cNvPr id="790" name="pasted-image.png"/>
          <p:cNvPicPr>
            <a:picLocks noChangeAspect="1"/>
          </p:cNvPicPr>
          <p:nvPr/>
        </p:nvPicPr>
        <p:blipFill>
          <a:blip r:embed="rId3">
            <a:extLst/>
          </a:blip>
          <a:stretch>
            <a:fillRect/>
          </a:stretch>
        </p:blipFill>
        <p:spPr>
          <a:xfrm>
            <a:off x="3043914" y="2531757"/>
            <a:ext cx="6916972" cy="4611315"/>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pasted-image.png"/>
          <p:cNvPicPr>
            <a:picLocks noChangeAspect="1"/>
          </p:cNvPicPr>
          <p:nvPr/>
        </p:nvPicPr>
        <p:blipFill>
          <a:blip r:embed="rId3">
            <a:extLst/>
          </a:blip>
          <a:stretch>
            <a:fillRect/>
          </a:stretch>
        </p:blipFill>
        <p:spPr>
          <a:xfrm>
            <a:off x="7315758" y="3640495"/>
            <a:ext cx="5715001" cy="3784601"/>
          </a:xfrm>
          <a:prstGeom prst="rect">
            <a:avLst/>
          </a:prstGeom>
          <a:ln w="12700">
            <a:miter lim="400000"/>
          </a:ln>
        </p:spPr>
      </p:pic>
      <p:sp>
        <p:nvSpPr>
          <p:cNvPr id="300" name="Shape 30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01" name="Shape 30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02" name="Shape 302"/>
          <p:cNvSpPr>
            <a:spLocks noGrp="1"/>
          </p:cNvSpPr>
          <p:nvPr>
            <p:ph type="body" idx="13"/>
          </p:nvPr>
        </p:nvSpPr>
        <p:spPr>
          <a:prstGeom prst="rect">
            <a:avLst/>
          </a:prstGeom>
        </p:spPr>
        <p:txBody>
          <a:bodyPr/>
          <a:lstStyle/>
          <a:p>
            <a:r>
              <a:t>Learning Goals</a:t>
            </a:r>
          </a:p>
        </p:txBody>
      </p:sp>
      <p:sp>
        <p:nvSpPr>
          <p:cNvPr id="303" name="Shape 303"/>
          <p:cNvSpPr>
            <a:spLocks noGrp="1"/>
          </p:cNvSpPr>
          <p:nvPr>
            <p:ph type="title"/>
          </p:nvPr>
        </p:nvSpPr>
        <p:spPr>
          <a:xfrm>
            <a:off x="635000" y="1800225"/>
            <a:ext cx="11734800" cy="2210554"/>
          </a:xfrm>
          <a:prstGeom prst="rect">
            <a:avLst/>
          </a:prstGeom>
        </p:spPr>
        <p:txBody>
          <a:bodyPr/>
          <a:lstStyle/>
          <a:p>
            <a:pPr>
              <a:lnSpc>
                <a:spcPct val="100000"/>
              </a:lnSpc>
              <a:defRPr sz="8400" spc="-168"/>
            </a:pPr>
            <a:r>
              <a:t>By the end of this course,</a:t>
            </a:r>
          </a:p>
          <a:p>
            <a:pPr>
              <a:lnSpc>
                <a:spcPct val="100000"/>
              </a:lnSpc>
              <a:defRPr sz="8400" spc="-168"/>
            </a:pPr>
            <a:r>
              <a:t>you should be able to…</a:t>
            </a:r>
          </a:p>
        </p:txBody>
      </p:sp>
      <p:sp>
        <p:nvSpPr>
          <p:cNvPr id="304" name="Shape 304"/>
          <p:cNvSpPr>
            <a:spLocks noGrp="1"/>
          </p:cNvSpPr>
          <p:nvPr>
            <p:ph type="sldNum" sz="quarter" idx="2"/>
          </p:nvPr>
        </p:nvSpPr>
        <p:spPr>
          <a:xfrm>
            <a:off x="12014200" y="739139"/>
            <a:ext cx="187452" cy="4267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Tree>
  </p:cSld>
  <p:clrMapOvr>
    <a:masterClrMapping/>
  </p:clrMapOvr>
  <p:transition xmlns:p14="http://schemas.microsoft.com/office/powerpoint/2010/mai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5" name="Shape 79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6" name="Shape 796"/>
          <p:cNvSpPr>
            <a:spLocks noGrp="1"/>
          </p:cNvSpPr>
          <p:nvPr>
            <p:ph type="body" idx="13"/>
          </p:nvPr>
        </p:nvSpPr>
        <p:spPr>
          <a:prstGeom prst="rect">
            <a:avLst/>
          </a:prstGeom>
        </p:spPr>
        <p:txBody>
          <a:bodyPr/>
          <a:lstStyle/>
          <a:p>
            <a:r>
              <a:t>The backend</a:t>
            </a:r>
          </a:p>
        </p:txBody>
      </p:sp>
      <p:sp>
        <p:nvSpPr>
          <p:cNvPr id="797" name="Shape 797"/>
          <p:cNvSpPr>
            <a:spLocks noGrp="1"/>
          </p:cNvSpPr>
          <p:nvPr>
            <p:ph type="title"/>
          </p:nvPr>
        </p:nvSpPr>
        <p:spPr>
          <a:xfrm>
            <a:off x="635000" y="1473200"/>
            <a:ext cx="11734800" cy="3174640"/>
          </a:xfrm>
          <a:prstGeom prst="rect">
            <a:avLst/>
          </a:prstGeom>
        </p:spPr>
        <p:txBody>
          <a:bodyPr/>
          <a:lstStyle>
            <a:lvl1pPr>
              <a:lnSpc>
                <a:spcPct val="100000"/>
              </a:lnSpc>
            </a:lvl1pPr>
          </a:lstStyle>
          <a:p>
            <a:r>
              <a:t>Open Source Software</a:t>
            </a:r>
          </a:p>
        </p:txBody>
      </p:sp>
      <p:sp>
        <p:nvSpPr>
          <p:cNvPr id="798" name="Shape 79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60</a:t>
            </a:fld>
            <a:endParaRPr/>
          </a:p>
        </p:txBody>
      </p:sp>
      <p:pic>
        <p:nvPicPr>
          <p:cNvPr id="799" name="pasted-image.png"/>
          <p:cNvPicPr>
            <a:picLocks noChangeAspect="1"/>
          </p:cNvPicPr>
          <p:nvPr/>
        </p:nvPicPr>
        <p:blipFill>
          <a:blip r:embed="rId3">
            <a:extLst/>
          </a:blip>
          <a:stretch>
            <a:fillRect/>
          </a:stretch>
        </p:blipFill>
        <p:spPr>
          <a:xfrm>
            <a:off x="453682" y="2633609"/>
            <a:ext cx="5702195" cy="3801463"/>
          </a:xfrm>
          <a:prstGeom prst="rect">
            <a:avLst/>
          </a:prstGeom>
          <a:ln w="12700">
            <a:miter lim="400000"/>
          </a:ln>
        </p:spPr>
      </p:pic>
      <p:pic>
        <p:nvPicPr>
          <p:cNvPr id="800" name="pasted-image.png"/>
          <p:cNvPicPr>
            <a:picLocks noChangeAspect="1"/>
          </p:cNvPicPr>
          <p:nvPr/>
        </p:nvPicPr>
        <p:blipFill>
          <a:blip r:embed="rId4">
            <a:extLst/>
          </a:blip>
          <a:stretch>
            <a:fillRect/>
          </a:stretch>
        </p:blipFill>
        <p:spPr>
          <a:xfrm>
            <a:off x="6853169" y="2629901"/>
            <a:ext cx="5713319" cy="3808880"/>
          </a:xfrm>
          <a:prstGeom prst="rect">
            <a:avLst/>
          </a:prstGeom>
          <a:ln w="12700">
            <a:miter lim="400000"/>
          </a:ln>
        </p:spPr>
      </p:pic>
      <p:sp>
        <p:nvSpPr>
          <p:cNvPr id="801" name="Shape 801"/>
          <p:cNvSpPr/>
          <p:nvPr/>
        </p:nvSpPr>
        <p:spPr>
          <a:xfrm>
            <a:off x="1795714" y="6515988"/>
            <a:ext cx="3018131" cy="616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4200">
                <a:solidFill>
                  <a:srgbClr val="000000"/>
                </a:solidFill>
                <a:effectLst>
                  <a:outerShdw blurRad="38100" dist="12700" dir="5400000" rotWithShape="0">
                    <a:srgbClr val="000000">
                      <a:alpha val="50000"/>
                    </a:srgbClr>
                  </a:outerShdw>
                </a:effectLst>
                <a:uFillTx/>
              </a:defRPr>
            </a:lvl1pPr>
          </a:lstStyle>
          <a:p>
            <a:r>
              <a:t>“Free” beer</a:t>
            </a:r>
          </a:p>
        </p:txBody>
      </p:sp>
      <p:sp>
        <p:nvSpPr>
          <p:cNvPr id="802" name="Shape 802"/>
          <p:cNvSpPr/>
          <p:nvPr/>
        </p:nvSpPr>
        <p:spPr>
          <a:xfrm>
            <a:off x="7895392" y="6515988"/>
            <a:ext cx="3628873" cy="6161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4200">
                <a:solidFill>
                  <a:srgbClr val="000000"/>
                </a:solidFill>
                <a:effectLst>
                  <a:outerShdw blurRad="38100" dist="12700" dir="5400000" rotWithShape="0">
                    <a:srgbClr val="000000">
                      <a:alpha val="50000"/>
                    </a:srgbClr>
                  </a:outerShdw>
                </a:effectLst>
                <a:uFillTx/>
              </a:defRPr>
            </a:lvl1pPr>
          </a:lstStyle>
          <a:p>
            <a:r>
              <a:t>“Free” speech</a:t>
            </a:r>
          </a:p>
        </p:txBody>
      </p:sp>
    </p:spTree>
  </p:cSld>
  <p:clrMapOvr>
    <a:masterClrMapping/>
  </p:clrMapOvr>
  <p:transition xmlns:p14="http://schemas.microsoft.com/office/powerpoint/2010/mai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Shape 806"/>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07" name="Shape 807"/>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08" name="Shape 808"/>
          <p:cNvSpPr>
            <a:spLocks noGrp="1"/>
          </p:cNvSpPr>
          <p:nvPr>
            <p:ph type="body" idx="13"/>
          </p:nvPr>
        </p:nvSpPr>
        <p:spPr>
          <a:prstGeom prst="rect">
            <a:avLst/>
          </a:prstGeom>
        </p:spPr>
        <p:txBody>
          <a:bodyPr/>
          <a:lstStyle/>
          <a:p>
            <a:r>
              <a:t>Web Development</a:t>
            </a:r>
          </a:p>
        </p:txBody>
      </p:sp>
      <p:sp>
        <p:nvSpPr>
          <p:cNvPr id="809" name="Shape 809"/>
          <p:cNvSpPr>
            <a:spLocks noGrp="1"/>
          </p:cNvSpPr>
          <p:nvPr>
            <p:ph type="body" idx="14"/>
          </p:nvPr>
        </p:nvSpPr>
        <p:spPr>
          <a:xfrm>
            <a:off x="635000" y="1473200"/>
            <a:ext cx="11734800" cy="4159258"/>
          </a:xfrm>
          <a:prstGeom prst="rect">
            <a:avLst/>
          </a:prstGeom>
        </p:spPr>
        <p:txBody>
          <a:bodyPr/>
          <a:lstStyle/>
          <a:p>
            <a:r>
              <a:rPr lang="en-US" dirty="0" smtClean="0"/>
              <a:t>Application Programming Interfaces (APIs)</a:t>
            </a:r>
            <a:endParaRPr dirty="0"/>
          </a:p>
        </p:txBody>
      </p:sp>
      <p:sp>
        <p:nvSpPr>
          <p:cNvPr id="810" name="Shape 810"/>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61</a:t>
            </a:fld>
            <a:endParaRPr/>
          </a:p>
        </p:txBody>
      </p:sp>
    </p:spTree>
  </p:cSld>
  <p:clrMapOvr>
    <a:masterClrMapping/>
  </p:clrMapOvr>
  <p:transition xmlns:p14="http://schemas.microsoft.com/office/powerpoint/2010/mai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5" name="Shape 79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6" name="Shape 796"/>
          <p:cNvSpPr>
            <a:spLocks noGrp="1"/>
          </p:cNvSpPr>
          <p:nvPr>
            <p:ph type="body" idx="13"/>
          </p:nvPr>
        </p:nvSpPr>
        <p:spPr>
          <a:prstGeom prst="rect">
            <a:avLst/>
          </a:prstGeom>
        </p:spPr>
        <p:txBody>
          <a:bodyPr/>
          <a:lstStyle/>
          <a:p>
            <a:r>
              <a:t>The backend</a:t>
            </a:r>
          </a:p>
        </p:txBody>
      </p:sp>
      <p:sp>
        <p:nvSpPr>
          <p:cNvPr id="797" name="Shape 797"/>
          <p:cNvSpPr>
            <a:spLocks noGrp="1"/>
          </p:cNvSpPr>
          <p:nvPr>
            <p:ph type="title"/>
          </p:nvPr>
        </p:nvSpPr>
        <p:spPr>
          <a:xfrm>
            <a:off x="635000" y="1473200"/>
            <a:ext cx="11734800" cy="3174640"/>
          </a:xfrm>
          <a:prstGeom prst="rect">
            <a:avLst/>
          </a:prstGeom>
        </p:spPr>
        <p:txBody>
          <a:bodyPr/>
          <a:lstStyle>
            <a:lvl1pPr>
              <a:lnSpc>
                <a:spcPct val="100000"/>
              </a:lnSpc>
            </a:lvl1pPr>
          </a:lstStyle>
          <a:p>
            <a:r>
              <a:rPr lang="en-US" dirty="0" smtClean="0"/>
              <a:t>What is an API?</a:t>
            </a:r>
            <a:endParaRPr dirty="0"/>
          </a:p>
        </p:txBody>
      </p:sp>
      <p:sp>
        <p:nvSpPr>
          <p:cNvPr id="798" name="Shape 79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62</a:t>
            </a:fld>
            <a:endParaRPr/>
          </a:p>
        </p:txBody>
      </p:sp>
      <p:pic>
        <p:nvPicPr>
          <p:cNvPr id="2" name="Picture 1"/>
          <p:cNvPicPr>
            <a:picLocks noChangeAspect="1"/>
          </p:cNvPicPr>
          <p:nvPr/>
        </p:nvPicPr>
        <p:blipFill>
          <a:blip r:embed="rId3"/>
          <a:stretch>
            <a:fillRect/>
          </a:stretch>
        </p:blipFill>
        <p:spPr>
          <a:xfrm>
            <a:off x="3420488" y="2442307"/>
            <a:ext cx="8949311" cy="5041865"/>
          </a:xfrm>
          <a:prstGeom prst="rect">
            <a:avLst/>
          </a:prstGeom>
        </p:spPr>
      </p:pic>
    </p:spTree>
    <p:extLst>
      <p:ext uri="{BB962C8B-B14F-4D97-AF65-F5344CB8AC3E}">
        <p14:creationId xmlns:p14="http://schemas.microsoft.com/office/powerpoint/2010/main" val="2257756314"/>
      </p:ext>
    </p:extLst>
  </p:cSld>
  <p:clrMapOvr>
    <a:masterClrMapping/>
  </p:clrMapOvr>
  <p:transition xmlns:p14="http://schemas.microsoft.com/office/powerpoint/2010/mai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5" name="Shape 79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6" name="Shape 796"/>
          <p:cNvSpPr>
            <a:spLocks noGrp="1"/>
          </p:cNvSpPr>
          <p:nvPr>
            <p:ph type="body" idx="13"/>
          </p:nvPr>
        </p:nvSpPr>
        <p:spPr>
          <a:prstGeom prst="rect">
            <a:avLst/>
          </a:prstGeom>
        </p:spPr>
        <p:txBody>
          <a:bodyPr/>
          <a:lstStyle/>
          <a:p>
            <a:r>
              <a:t>The backend</a:t>
            </a:r>
          </a:p>
        </p:txBody>
      </p:sp>
      <p:sp>
        <p:nvSpPr>
          <p:cNvPr id="797" name="Shape 797"/>
          <p:cNvSpPr>
            <a:spLocks noGrp="1"/>
          </p:cNvSpPr>
          <p:nvPr>
            <p:ph type="title"/>
          </p:nvPr>
        </p:nvSpPr>
        <p:spPr>
          <a:xfrm>
            <a:off x="635000" y="1473200"/>
            <a:ext cx="11734800" cy="3174640"/>
          </a:xfrm>
          <a:prstGeom prst="rect">
            <a:avLst/>
          </a:prstGeom>
        </p:spPr>
        <p:txBody>
          <a:bodyPr/>
          <a:lstStyle>
            <a:lvl1pPr>
              <a:lnSpc>
                <a:spcPct val="100000"/>
              </a:lnSpc>
            </a:lvl1pPr>
          </a:lstStyle>
          <a:p>
            <a:r>
              <a:rPr lang="en-US" dirty="0" smtClean="0"/>
              <a:t>A way for one computer system to talk to another computer system</a:t>
            </a:r>
            <a:endParaRPr dirty="0"/>
          </a:p>
        </p:txBody>
      </p:sp>
      <p:sp>
        <p:nvSpPr>
          <p:cNvPr id="798" name="Shape 79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63</a:t>
            </a:fld>
            <a:endParaRPr/>
          </a:p>
        </p:txBody>
      </p:sp>
      <p:pic>
        <p:nvPicPr>
          <p:cNvPr id="3" name="Picture 2"/>
          <p:cNvPicPr>
            <a:picLocks noChangeAspect="1"/>
          </p:cNvPicPr>
          <p:nvPr/>
        </p:nvPicPr>
        <p:blipFill>
          <a:blip r:embed="rId3"/>
          <a:stretch>
            <a:fillRect/>
          </a:stretch>
        </p:blipFill>
        <p:spPr>
          <a:xfrm>
            <a:off x="7462910" y="3833772"/>
            <a:ext cx="5080000" cy="3302000"/>
          </a:xfrm>
          <a:prstGeom prst="rect">
            <a:avLst/>
          </a:prstGeom>
        </p:spPr>
      </p:pic>
    </p:spTree>
    <p:extLst>
      <p:ext uri="{BB962C8B-B14F-4D97-AF65-F5344CB8AC3E}">
        <p14:creationId xmlns:p14="http://schemas.microsoft.com/office/powerpoint/2010/main" val="258572571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5" name="Shape 79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6" name="Shape 796"/>
          <p:cNvSpPr>
            <a:spLocks noGrp="1"/>
          </p:cNvSpPr>
          <p:nvPr>
            <p:ph type="body" idx="13"/>
          </p:nvPr>
        </p:nvSpPr>
        <p:spPr>
          <a:prstGeom prst="rect">
            <a:avLst/>
          </a:prstGeom>
        </p:spPr>
        <p:txBody>
          <a:bodyPr/>
          <a:lstStyle/>
          <a:p>
            <a:r>
              <a:t>The backend</a:t>
            </a:r>
          </a:p>
        </p:txBody>
      </p:sp>
      <p:sp>
        <p:nvSpPr>
          <p:cNvPr id="797" name="Shape 797"/>
          <p:cNvSpPr>
            <a:spLocks noGrp="1"/>
          </p:cNvSpPr>
          <p:nvPr>
            <p:ph type="title"/>
          </p:nvPr>
        </p:nvSpPr>
        <p:spPr>
          <a:xfrm>
            <a:off x="635000" y="1473200"/>
            <a:ext cx="11734800" cy="3174640"/>
          </a:xfrm>
          <a:prstGeom prst="rect">
            <a:avLst/>
          </a:prstGeom>
        </p:spPr>
        <p:txBody>
          <a:bodyPr/>
          <a:lstStyle>
            <a:lvl1pPr>
              <a:lnSpc>
                <a:spcPct val="100000"/>
              </a:lnSpc>
            </a:lvl1pPr>
          </a:lstStyle>
          <a:p>
            <a:r>
              <a:rPr lang="en-US" dirty="0" smtClean="0"/>
              <a:t>A way for one computer system to talk to another computer system</a:t>
            </a:r>
            <a:endParaRPr dirty="0"/>
          </a:p>
        </p:txBody>
      </p:sp>
      <p:sp>
        <p:nvSpPr>
          <p:cNvPr id="798" name="Shape 79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64</a:t>
            </a:fld>
            <a:endParaRPr/>
          </a:p>
        </p:txBody>
      </p:sp>
      <p:pic>
        <p:nvPicPr>
          <p:cNvPr id="8" name="pasted-image.png"/>
          <p:cNvPicPr>
            <a:picLocks noChangeAspect="1"/>
          </p:cNvPicPr>
          <p:nvPr/>
        </p:nvPicPr>
        <p:blipFill>
          <a:blip r:embed="rId3">
            <a:extLst/>
          </a:blip>
          <a:stretch>
            <a:fillRect/>
          </a:stretch>
        </p:blipFill>
        <p:spPr>
          <a:xfrm>
            <a:off x="4654804" y="4183568"/>
            <a:ext cx="7721600" cy="2721865"/>
          </a:xfrm>
          <a:prstGeom prst="rect">
            <a:avLst/>
          </a:prstGeom>
          <a:ln w="12700">
            <a:miter lim="400000"/>
          </a:ln>
        </p:spPr>
      </p:pic>
      <p:pic>
        <p:nvPicPr>
          <p:cNvPr id="9" name="pasted-image.png"/>
          <p:cNvPicPr>
            <a:picLocks noChangeAspect="1"/>
          </p:cNvPicPr>
          <p:nvPr/>
        </p:nvPicPr>
        <p:blipFill>
          <a:blip r:embed="rId3">
            <a:extLst/>
          </a:blip>
          <a:stretch>
            <a:fillRect/>
          </a:stretch>
        </p:blipFill>
        <p:spPr>
          <a:xfrm>
            <a:off x="-940143" y="4183568"/>
            <a:ext cx="7721600" cy="2721865"/>
          </a:xfrm>
          <a:prstGeom prst="rect">
            <a:avLst/>
          </a:prstGeom>
          <a:ln w="12700">
            <a:miter lim="400000"/>
          </a:ln>
        </p:spPr>
      </p:pic>
      <p:sp>
        <p:nvSpPr>
          <p:cNvPr id="5" name="Rectangle 4"/>
          <p:cNvSpPr/>
          <p:nvPr/>
        </p:nvSpPr>
        <p:spPr>
          <a:xfrm>
            <a:off x="-940143" y="3679744"/>
            <a:ext cx="6117640" cy="3622756"/>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Tree>
    <p:extLst>
      <p:ext uri="{BB962C8B-B14F-4D97-AF65-F5344CB8AC3E}">
        <p14:creationId xmlns:p14="http://schemas.microsoft.com/office/powerpoint/2010/main" val="19707819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5" name="Shape 79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6" name="Shape 796"/>
          <p:cNvSpPr>
            <a:spLocks noGrp="1"/>
          </p:cNvSpPr>
          <p:nvPr>
            <p:ph type="body" idx="13"/>
          </p:nvPr>
        </p:nvSpPr>
        <p:spPr>
          <a:prstGeom prst="rect">
            <a:avLst/>
          </a:prstGeom>
        </p:spPr>
        <p:txBody>
          <a:bodyPr/>
          <a:lstStyle/>
          <a:p>
            <a:r>
              <a:t>The backend</a:t>
            </a:r>
          </a:p>
        </p:txBody>
      </p:sp>
      <p:sp>
        <p:nvSpPr>
          <p:cNvPr id="797" name="Shape 797"/>
          <p:cNvSpPr>
            <a:spLocks noGrp="1"/>
          </p:cNvSpPr>
          <p:nvPr>
            <p:ph type="title"/>
          </p:nvPr>
        </p:nvSpPr>
        <p:spPr>
          <a:xfrm>
            <a:off x="635000" y="1473200"/>
            <a:ext cx="11734800" cy="3174640"/>
          </a:xfrm>
          <a:prstGeom prst="rect">
            <a:avLst/>
          </a:prstGeom>
        </p:spPr>
        <p:txBody>
          <a:bodyPr/>
          <a:lstStyle>
            <a:lvl1pPr>
              <a:lnSpc>
                <a:spcPct val="100000"/>
              </a:lnSpc>
            </a:lvl1pPr>
          </a:lstStyle>
          <a:p>
            <a:r>
              <a:rPr lang="en-US" dirty="0" smtClean="0"/>
              <a:t>What are some APIs You’ve heard of?</a:t>
            </a:r>
            <a:endParaRPr dirty="0"/>
          </a:p>
        </p:txBody>
      </p:sp>
      <p:sp>
        <p:nvSpPr>
          <p:cNvPr id="798" name="Shape 79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65</a:t>
            </a:fld>
            <a:endParaRPr/>
          </a:p>
        </p:txBody>
      </p:sp>
    </p:spTree>
    <p:extLst>
      <p:ext uri="{BB962C8B-B14F-4D97-AF65-F5344CB8AC3E}">
        <p14:creationId xmlns:p14="http://schemas.microsoft.com/office/powerpoint/2010/main" val="1601185402"/>
      </p:ext>
    </p:extLst>
  </p:cSld>
  <p:clrMapOvr>
    <a:masterClrMapping/>
  </p:clrMapOvr>
  <p:transition xmlns:p14="http://schemas.microsoft.com/office/powerpoint/2010/mai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5" name="Shape 79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6" name="Shape 796"/>
          <p:cNvSpPr>
            <a:spLocks noGrp="1"/>
          </p:cNvSpPr>
          <p:nvPr>
            <p:ph type="body" idx="13"/>
          </p:nvPr>
        </p:nvSpPr>
        <p:spPr>
          <a:prstGeom prst="rect">
            <a:avLst/>
          </a:prstGeom>
        </p:spPr>
        <p:txBody>
          <a:bodyPr/>
          <a:lstStyle/>
          <a:p>
            <a:r>
              <a:t>The backend</a:t>
            </a:r>
          </a:p>
        </p:txBody>
      </p:sp>
      <p:sp>
        <p:nvSpPr>
          <p:cNvPr id="797" name="Shape 797"/>
          <p:cNvSpPr>
            <a:spLocks noGrp="1"/>
          </p:cNvSpPr>
          <p:nvPr>
            <p:ph type="title"/>
          </p:nvPr>
        </p:nvSpPr>
        <p:spPr>
          <a:xfrm>
            <a:off x="635000" y="1473200"/>
            <a:ext cx="11734800" cy="3174640"/>
          </a:xfrm>
          <a:prstGeom prst="rect">
            <a:avLst/>
          </a:prstGeom>
        </p:spPr>
        <p:txBody>
          <a:bodyPr/>
          <a:lstStyle>
            <a:lvl1pPr>
              <a:lnSpc>
                <a:spcPct val="100000"/>
              </a:lnSpc>
            </a:lvl1pPr>
          </a:lstStyle>
          <a:p>
            <a:r>
              <a:rPr lang="en-US" dirty="0" smtClean="0"/>
              <a:t>What are some APIs You’ve heard of?</a:t>
            </a:r>
            <a:endParaRPr dirty="0"/>
          </a:p>
        </p:txBody>
      </p:sp>
      <p:sp>
        <p:nvSpPr>
          <p:cNvPr id="798" name="Shape 79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66</a:t>
            </a:fld>
            <a:endParaRPr/>
          </a:p>
        </p:txBody>
      </p:sp>
      <p:pic>
        <p:nvPicPr>
          <p:cNvPr id="3" name="Picture 2"/>
          <p:cNvPicPr>
            <a:picLocks noChangeAspect="1"/>
          </p:cNvPicPr>
          <p:nvPr/>
        </p:nvPicPr>
        <p:blipFill>
          <a:blip r:embed="rId3"/>
          <a:stretch>
            <a:fillRect/>
          </a:stretch>
        </p:blipFill>
        <p:spPr>
          <a:xfrm>
            <a:off x="10188814" y="5231097"/>
            <a:ext cx="1549400" cy="1549400"/>
          </a:xfrm>
          <a:prstGeom prst="rect">
            <a:avLst/>
          </a:prstGeom>
        </p:spPr>
      </p:pic>
      <p:pic>
        <p:nvPicPr>
          <p:cNvPr id="4" name="Picture 3"/>
          <p:cNvPicPr>
            <a:picLocks noChangeAspect="1"/>
          </p:cNvPicPr>
          <p:nvPr/>
        </p:nvPicPr>
        <p:blipFill>
          <a:blip r:embed="rId4"/>
          <a:stretch>
            <a:fillRect/>
          </a:stretch>
        </p:blipFill>
        <p:spPr>
          <a:xfrm>
            <a:off x="4548335" y="2379775"/>
            <a:ext cx="2851322" cy="2851322"/>
          </a:xfrm>
          <a:prstGeom prst="rect">
            <a:avLst/>
          </a:prstGeom>
        </p:spPr>
      </p:pic>
      <p:pic>
        <p:nvPicPr>
          <p:cNvPr id="5" name="Picture 4"/>
          <p:cNvPicPr>
            <a:picLocks noChangeAspect="1"/>
          </p:cNvPicPr>
          <p:nvPr/>
        </p:nvPicPr>
        <p:blipFill>
          <a:blip r:embed="rId5"/>
          <a:stretch>
            <a:fillRect/>
          </a:stretch>
        </p:blipFill>
        <p:spPr>
          <a:xfrm>
            <a:off x="8196612" y="3111140"/>
            <a:ext cx="1854200" cy="1536700"/>
          </a:xfrm>
          <a:prstGeom prst="rect">
            <a:avLst/>
          </a:prstGeom>
        </p:spPr>
      </p:pic>
      <p:pic>
        <p:nvPicPr>
          <p:cNvPr id="6" name="Picture 5"/>
          <p:cNvPicPr>
            <a:picLocks noChangeAspect="1"/>
          </p:cNvPicPr>
          <p:nvPr/>
        </p:nvPicPr>
        <p:blipFill>
          <a:blip r:embed="rId6"/>
          <a:stretch>
            <a:fillRect/>
          </a:stretch>
        </p:blipFill>
        <p:spPr>
          <a:xfrm>
            <a:off x="3395529" y="4974817"/>
            <a:ext cx="3009900" cy="1371600"/>
          </a:xfrm>
          <a:prstGeom prst="rect">
            <a:avLst/>
          </a:prstGeom>
        </p:spPr>
      </p:pic>
      <p:pic>
        <p:nvPicPr>
          <p:cNvPr id="8" name="Picture 7"/>
          <p:cNvPicPr>
            <a:picLocks noChangeAspect="1"/>
          </p:cNvPicPr>
          <p:nvPr/>
        </p:nvPicPr>
        <p:blipFill>
          <a:blip r:embed="rId7"/>
          <a:stretch>
            <a:fillRect/>
          </a:stretch>
        </p:blipFill>
        <p:spPr>
          <a:xfrm>
            <a:off x="7415660" y="4974817"/>
            <a:ext cx="1881880" cy="1881880"/>
          </a:xfrm>
          <a:prstGeom prst="rect">
            <a:avLst/>
          </a:prstGeom>
        </p:spPr>
      </p:pic>
      <p:pic>
        <p:nvPicPr>
          <p:cNvPr id="9" name="Picture 8"/>
          <p:cNvPicPr>
            <a:picLocks noChangeAspect="1"/>
          </p:cNvPicPr>
          <p:nvPr/>
        </p:nvPicPr>
        <p:blipFill>
          <a:blip r:embed="rId8"/>
          <a:stretch>
            <a:fillRect/>
          </a:stretch>
        </p:blipFill>
        <p:spPr>
          <a:xfrm>
            <a:off x="635000" y="5231097"/>
            <a:ext cx="1625600" cy="1625600"/>
          </a:xfrm>
          <a:prstGeom prst="rect">
            <a:avLst/>
          </a:prstGeom>
        </p:spPr>
      </p:pic>
      <p:pic>
        <p:nvPicPr>
          <p:cNvPr id="10" name="Picture 9"/>
          <p:cNvPicPr>
            <a:picLocks noChangeAspect="1"/>
          </p:cNvPicPr>
          <p:nvPr/>
        </p:nvPicPr>
        <p:blipFill>
          <a:blip r:embed="rId9"/>
          <a:stretch>
            <a:fillRect/>
          </a:stretch>
        </p:blipFill>
        <p:spPr>
          <a:xfrm>
            <a:off x="1164161" y="3028427"/>
            <a:ext cx="2563841" cy="1798515"/>
          </a:xfrm>
          <a:prstGeom prst="rect">
            <a:avLst/>
          </a:prstGeom>
        </p:spPr>
      </p:pic>
      <p:pic>
        <p:nvPicPr>
          <p:cNvPr id="11" name="Picture 10"/>
          <p:cNvPicPr>
            <a:picLocks noChangeAspect="1"/>
          </p:cNvPicPr>
          <p:nvPr/>
        </p:nvPicPr>
        <p:blipFill>
          <a:blip r:embed="rId10"/>
          <a:stretch>
            <a:fillRect/>
          </a:stretch>
        </p:blipFill>
        <p:spPr>
          <a:xfrm>
            <a:off x="10422563" y="2854860"/>
            <a:ext cx="2119957" cy="2119957"/>
          </a:xfrm>
          <a:prstGeom prst="rect">
            <a:avLst/>
          </a:prstGeom>
        </p:spPr>
      </p:pic>
    </p:spTree>
    <p:extLst>
      <p:ext uri="{BB962C8B-B14F-4D97-AF65-F5344CB8AC3E}">
        <p14:creationId xmlns:p14="http://schemas.microsoft.com/office/powerpoint/2010/main" val="4190111311"/>
      </p:ext>
    </p:extLst>
  </p:cSld>
  <p:clrMapOvr>
    <a:masterClrMapping/>
  </p:clrMapOvr>
  <p:transition xmlns:p14="http://schemas.microsoft.com/office/powerpoint/2010/mai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5" name="Shape 79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6" name="Shape 796"/>
          <p:cNvSpPr>
            <a:spLocks noGrp="1"/>
          </p:cNvSpPr>
          <p:nvPr>
            <p:ph type="body" idx="13"/>
          </p:nvPr>
        </p:nvSpPr>
        <p:spPr>
          <a:prstGeom prst="rect">
            <a:avLst/>
          </a:prstGeom>
        </p:spPr>
        <p:txBody>
          <a:bodyPr/>
          <a:lstStyle/>
          <a:p>
            <a:r>
              <a:t>The backend</a:t>
            </a:r>
          </a:p>
        </p:txBody>
      </p:sp>
      <p:sp>
        <p:nvSpPr>
          <p:cNvPr id="797" name="Shape 797"/>
          <p:cNvSpPr>
            <a:spLocks noGrp="1"/>
          </p:cNvSpPr>
          <p:nvPr>
            <p:ph type="title"/>
          </p:nvPr>
        </p:nvSpPr>
        <p:spPr>
          <a:xfrm>
            <a:off x="635000" y="1473200"/>
            <a:ext cx="11734800" cy="3174640"/>
          </a:xfrm>
          <a:prstGeom prst="rect">
            <a:avLst/>
          </a:prstGeom>
        </p:spPr>
        <p:txBody>
          <a:bodyPr/>
          <a:lstStyle>
            <a:lvl1pPr>
              <a:lnSpc>
                <a:spcPct val="100000"/>
              </a:lnSpc>
            </a:lvl1pPr>
          </a:lstStyle>
          <a:p>
            <a:r>
              <a:rPr lang="en-US" dirty="0" smtClean="0"/>
              <a:t>Let’s Look at an example</a:t>
            </a:r>
            <a:endParaRPr dirty="0"/>
          </a:p>
        </p:txBody>
      </p:sp>
      <p:sp>
        <p:nvSpPr>
          <p:cNvPr id="798" name="Shape 79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67</a:t>
            </a:fld>
            <a:endParaRPr/>
          </a:p>
        </p:txBody>
      </p:sp>
      <p:pic>
        <p:nvPicPr>
          <p:cNvPr id="6" name="Picture 5"/>
          <p:cNvPicPr>
            <a:picLocks noChangeAspect="1"/>
          </p:cNvPicPr>
          <p:nvPr/>
        </p:nvPicPr>
        <p:blipFill>
          <a:blip r:embed="rId3"/>
          <a:stretch>
            <a:fillRect/>
          </a:stretch>
        </p:blipFill>
        <p:spPr>
          <a:xfrm>
            <a:off x="1930178" y="3904367"/>
            <a:ext cx="3009900" cy="1371600"/>
          </a:xfrm>
          <a:prstGeom prst="rect">
            <a:avLst/>
          </a:prstGeom>
        </p:spPr>
      </p:pic>
      <p:pic>
        <p:nvPicPr>
          <p:cNvPr id="2" name="Picture 1"/>
          <p:cNvPicPr>
            <a:picLocks noChangeAspect="1"/>
          </p:cNvPicPr>
          <p:nvPr/>
        </p:nvPicPr>
        <p:blipFill>
          <a:blip r:embed="rId4"/>
          <a:stretch>
            <a:fillRect/>
          </a:stretch>
        </p:blipFill>
        <p:spPr>
          <a:xfrm>
            <a:off x="7044163" y="2372295"/>
            <a:ext cx="4419600" cy="1841500"/>
          </a:xfrm>
          <a:prstGeom prst="rect">
            <a:avLst/>
          </a:prstGeom>
        </p:spPr>
      </p:pic>
      <p:pic>
        <p:nvPicPr>
          <p:cNvPr id="7" name="Picture 6"/>
          <p:cNvPicPr>
            <a:picLocks noChangeAspect="1"/>
          </p:cNvPicPr>
          <p:nvPr/>
        </p:nvPicPr>
        <p:blipFill>
          <a:blip r:embed="rId5"/>
          <a:stretch>
            <a:fillRect/>
          </a:stretch>
        </p:blipFill>
        <p:spPr>
          <a:xfrm>
            <a:off x="7027882" y="3747768"/>
            <a:ext cx="4203700" cy="1930400"/>
          </a:xfrm>
          <a:prstGeom prst="rect">
            <a:avLst/>
          </a:prstGeom>
        </p:spPr>
      </p:pic>
      <p:pic>
        <p:nvPicPr>
          <p:cNvPr id="8" name="Picture 7"/>
          <p:cNvPicPr>
            <a:picLocks noChangeAspect="1"/>
          </p:cNvPicPr>
          <p:nvPr/>
        </p:nvPicPr>
        <p:blipFill>
          <a:blip r:embed="rId6"/>
          <a:stretch>
            <a:fillRect/>
          </a:stretch>
        </p:blipFill>
        <p:spPr>
          <a:xfrm>
            <a:off x="7607864" y="5805819"/>
            <a:ext cx="4666832" cy="967514"/>
          </a:xfrm>
          <a:prstGeom prst="rect">
            <a:avLst/>
          </a:prstGeom>
        </p:spPr>
      </p:pic>
      <p:cxnSp>
        <p:nvCxnSpPr>
          <p:cNvPr id="12" name="Straight Arrow Connector 11"/>
          <p:cNvCxnSpPr/>
          <p:nvPr/>
        </p:nvCxnSpPr>
        <p:spPr>
          <a:xfrm flipV="1">
            <a:off x="4940078" y="3533205"/>
            <a:ext cx="2358447" cy="960641"/>
          </a:xfrm>
          <a:prstGeom prst="straightConnector1">
            <a:avLst/>
          </a:prstGeom>
          <a:noFill/>
          <a:ln w="381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18" name="Straight Arrow Connector 17"/>
          <p:cNvCxnSpPr/>
          <p:nvPr/>
        </p:nvCxnSpPr>
        <p:spPr>
          <a:xfrm>
            <a:off x="4940078" y="4647840"/>
            <a:ext cx="2358447" cy="0"/>
          </a:xfrm>
          <a:prstGeom prst="straightConnector1">
            <a:avLst/>
          </a:prstGeom>
          <a:noFill/>
          <a:ln w="381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1" name="Straight Arrow Connector 20"/>
          <p:cNvCxnSpPr/>
          <p:nvPr/>
        </p:nvCxnSpPr>
        <p:spPr>
          <a:xfrm>
            <a:off x="4940078" y="4800240"/>
            <a:ext cx="2358447" cy="1207837"/>
          </a:xfrm>
          <a:prstGeom prst="straightConnector1">
            <a:avLst/>
          </a:prstGeom>
          <a:noFill/>
          <a:ln w="381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75739296"/>
      </p:ext>
    </p:extLst>
  </p:cSld>
  <p:clrMapOvr>
    <a:masterClrMapping/>
  </p:clrMapOvr>
  <p:transition xmlns:p14="http://schemas.microsoft.com/office/powerpoint/2010/mai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5" name="Shape 79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96" name="Shape 796"/>
          <p:cNvSpPr>
            <a:spLocks noGrp="1"/>
          </p:cNvSpPr>
          <p:nvPr>
            <p:ph type="body" idx="13"/>
          </p:nvPr>
        </p:nvSpPr>
        <p:spPr>
          <a:prstGeom prst="rect">
            <a:avLst/>
          </a:prstGeom>
        </p:spPr>
        <p:txBody>
          <a:bodyPr/>
          <a:lstStyle/>
          <a:p>
            <a:r>
              <a:t>The backend</a:t>
            </a:r>
          </a:p>
        </p:txBody>
      </p:sp>
      <p:sp>
        <p:nvSpPr>
          <p:cNvPr id="797" name="Shape 797"/>
          <p:cNvSpPr>
            <a:spLocks noGrp="1"/>
          </p:cNvSpPr>
          <p:nvPr>
            <p:ph type="title"/>
          </p:nvPr>
        </p:nvSpPr>
        <p:spPr>
          <a:xfrm>
            <a:off x="635000" y="1473200"/>
            <a:ext cx="11734800" cy="3174640"/>
          </a:xfrm>
          <a:prstGeom prst="rect">
            <a:avLst/>
          </a:prstGeom>
        </p:spPr>
        <p:txBody>
          <a:bodyPr/>
          <a:lstStyle>
            <a:lvl1pPr>
              <a:lnSpc>
                <a:spcPct val="100000"/>
              </a:lnSpc>
            </a:lvl1pPr>
          </a:lstStyle>
          <a:p>
            <a:r>
              <a:rPr lang="en-US" dirty="0" smtClean="0"/>
              <a:t>Let’s Look at an example</a:t>
            </a:r>
            <a:endParaRPr dirty="0"/>
          </a:p>
        </p:txBody>
      </p:sp>
      <p:sp>
        <p:nvSpPr>
          <p:cNvPr id="798" name="Shape 798"/>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68</a:t>
            </a:fld>
            <a:endParaRPr/>
          </a:p>
        </p:txBody>
      </p:sp>
      <p:cxnSp>
        <p:nvCxnSpPr>
          <p:cNvPr id="12" name="Straight Arrow Connector 11"/>
          <p:cNvCxnSpPr/>
          <p:nvPr/>
        </p:nvCxnSpPr>
        <p:spPr>
          <a:xfrm flipV="1">
            <a:off x="5281979" y="3533205"/>
            <a:ext cx="2358447" cy="960641"/>
          </a:xfrm>
          <a:prstGeom prst="straightConnector1">
            <a:avLst/>
          </a:prstGeom>
          <a:noFill/>
          <a:ln w="381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21" name="Straight Arrow Connector 20"/>
          <p:cNvCxnSpPr/>
          <p:nvPr/>
        </p:nvCxnSpPr>
        <p:spPr>
          <a:xfrm>
            <a:off x="5281979" y="4800240"/>
            <a:ext cx="2358447" cy="1207837"/>
          </a:xfrm>
          <a:prstGeom prst="straightConnector1">
            <a:avLst/>
          </a:prstGeom>
          <a:noFill/>
          <a:ln w="381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pic>
        <p:nvPicPr>
          <p:cNvPr id="3" name="Picture 2"/>
          <p:cNvPicPr>
            <a:picLocks noChangeAspect="1"/>
          </p:cNvPicPr>
          <p:nvPr/>
        </p:nvPicPr>
        <p:blipFill>
          <a:blip r:embed="rId3"/>
          <a:stretch>
            <a:fillRect/>
          </a:stretch>
        </p:blipFill>
        <p:spPr>
          <a:xfrm>
            <a:off x="1156006" y="3439270"/>
            <a:ext cx="3945838" cy="2238898"/>
          </a:xfrm>
          <a:prstGeom prst="rect">
            <a:avLst/>
          </a:prstGeom>
        </p:spPr>
      </p:pic>
      <p:pic>
        <p:nvPicPr>
          <p:cNvPr id="4" name="Picture 3"/>
          <p:cNvPicPr>
            <a:picLocks noChangeAspect="1"/>
          </p:cNvPicPr>
          <p:nvPr/>
        </p:nvPicPr>
        <p:blipFill>
          <a:blip r:embed="rId4"/>
          <a:stretch>
            <a:fillRect/>
          </a:stretch>
        </p:blipFill>
        <p:spPr>
          <a:xfrm>
            <a:off x="8396122" y="2719102"/>
            <a:ext cx="2029313" cy="2029313"/>
          </a:xfrm>
          <a:prstGeom prst="rect">
            <a:avLst/>
          </a:prstGeom>
        </p:spPr>
      </p:pic>
      <p:pic>
        <p:nvPicPr>
          <p:cNvPr id="5" name="Picture 4"/>
          <p:cNvPicPr>
            <a:picLocks noChangeAspect="1"/>
          </p:cNvPicPr>
          <p:nvPr/>
        </p:nvPicPr>
        <p:blipFill>
          <a:blip r:embed="rId5"/>
          <a:stretch>
            <a:fillRect/>
          </a:stretch>
        </p:blipFill>
        <p:spPr>
          <a:xfrm>
            <a:off x="8396122" y="5323608"/>
            <a:ext cx="2027737" cy="2027737"/>
          </a:xfrm>
          <a:prstGeom prst="rect">
            <a:avLst/>
          </a:prstGeom>
        </p:spPr>
      </p:pic>
    </p:spTree>
    <p:extLst>
      <p:ext uri="{BB962C8B-B14F-4D97-AF65-F5344CB8AC3E}">
        <p14:creationId xmlns:p14="http://schemas.microsoft.com/office/powerpoint/2010/main" val="4106472694"/>
      </p:ext>
    </p:extLst>
  </p:cSld>
  <p:clrMapOvr>
    <a:masterClrMapping/>
  </p:clrMapOvr>
  <p:transition xmlns:p14="http://schemas.microsoft.com/office/powerpoint/2010/mai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rPr dirty="0" smtClean="0"/>
              <a:t>W</a:t>
            </a:r>
            <a:r>
              <a:rPr lang="en-US" dirty="0" smtClean="0"/>
              <a:t>hy you would use an API</a:t>
            </a:r>
            <a:endParaRPr dirty="0"/>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69</a:t>
            </a:fld>
            <a:endParaRPr/>
          </a:p>
        </p:txBody>
      </p:sp>
      <p:sp>
        <p:nvSpPr>
          <p:cNvPr id="721" name="Shape 721"/>
          <p:cNvSpPr/>
          <p:nvPr/>
        </p:nvSpPr>
        <p:spPr>
          <a:xfrm>
            <a:off x="635000" y="2247900"/>
            <a:ext cx="11734800" cy="50937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indent="0">
              <a:spcBef>
                <a:spcPts val="1000"/>
              </a:spcBef>
              <a:buClrTx/>
              <a:defRPr sz="2800">
                <a:solidFill>
                  <a:srgbClr val="000000"/>
                </a:solidFill>
                <a:uFill>
                  <a:solidFill>
                    <a:srgbClr val="000000"/>
                  </a:solidFill>
                </a:uFill>
              </a:defRPr>
            </a:pPr>
            <a:endParaRPr lang="en-US" dirty="0"/>
          </a:p>
          <a:p>
            <a:pPr marL="203200" lvl="1" indent="0">
              <a:spcBef>
                <a:spcPts val="1000"/>
              </a:spcBef>
              <a:buClrTx/>
              <a:buSzPct val="70000"/>
              <a:defRPr sz="2800">
                <a:solidFill>
                  <a:srgbClr val="000000"/>
                </a:solidFill>
                <a:uFill>
                  <a:solidFill>
                    <a:srgbClr val="000000"/>
                  </a:solidFill>
                </a:uFill>
              </a:defRPr>
            </a:pPr>
            <a:r>
              <a:rPr lang="en-US" dirty="0"/>
              <a:t>To get </a:t>
            </a:r>
            <a:r>
              <a:rPr lang="en-US" b="1" dirty="0"/>
              <a:t>access to data </a:t>
            </a:r>
            <a:r>
              <a:rPr lang="en-US" dirty="0"/>
              <a:t>that you wouldn’t otherwise have access to</a:t>
            </a:r>
          </a:p>
          <a:p>
            <a:pPr marL="203200" lvl="5" indent="0">
              <a:spcBef>
                <a:spcPts val="1000"/>
              </a:spcBef>
              <a:buClrTx/>
              <a:buSzPct val="70000"/>
              <a:defRPr sz="2800">
                <a:solidFill>
                  <a:srgbClr val="000000"/>
                </a:solidFill>
                <a:uFill>
                  <a:solidFill>
                    <a:srgbClr val="000000"/>
                  </a:solidFill>
                </a:uFill>
              </a:defRPr>
            </a:pPr>
            <a:r>
              <a:rPr lang="en-US" sz="2000" dirty="0" smtClean="0"/>
              <a:t>    This </a:t>
            </a:r>
            <a:r>
              <a:rPr lang="en-US" sz="2000" dirty="0"/>
              <a:t>is why APIs usually require user </a:t>
            </a:r>
            <a:r>
              <a:rPr lang="en-US" sz="2000" dirty="0" smtClean="0"/>
              <a:t>permission</a:t>
            </a:r>
          </a:p>
          <a:p>
            <a:pPr marL="203200" lvl="5" indent="0">
              <a:spcBef>
                <a:spcPts val="1000"/>
              </a:spcBef>
              <a:buClrTx/>
              <a:buSzPct val="70000"/>
              <a:defRPr sz="2800">
                <a:solidFill>
                  <a:srgbClr val="000000"/>
                </a:solidFill>
                <a:uFill>
                  <a:solidFill>
                    <a:srgbClr val="000000"/>
                  </a:solidFill>
                </a:uFill>
              </a:defRPr>
            </a:pPr>
            <a:r>
              <a:rPr lang="en-US" sz="2000" dirty="0" smtClean="0"/>
              <a:t>    Facebook: “Are you sure you want to give this app permission to view your friends list?”</a:t>
            </a:r>
          </a:p>
          <a:p>
            <a:pPr marL="203200" lvl="5" indent="0">
              <a:spcBef>
                <a:spcPts val="1000"/>
              </a:spcBef>
              <a:buClrTx/>
              <a:buSzPct val="70000"/>
              <a:defRPr sz="2800">
                <a:solidFill>
                  <a:srgbClr val="000000"/>
                </a:solidFill>
                <a:uFill>
                  <a:solidFill>
                    <a:srgbClr val="000000"/>
                  </a:solidFill>
                </a:uFill>
              </a:defRPr>
            </a:pPr>
            <a:endParaRPr lang="en-US" dirty="0"/>
          </a:p>
          <a:p>
            <a:pPr marL="203200" lvl="1" indent="0">
              <a:spcBef>
                <a:spcPts val="1000"/>
              </a:spcBef>
              <a:buClrTx/>
              <a:buSzPct val="70000"/>
              <a:defRPr sz="2800">
                <a:solidFill>
                  <a:srgbClr val="000000"/>
                </a:solidFill>
                <a:uFill>
                  <a:solidFill>
                    <a:srgbClr val="000000"/>
                  </a:solidFill>
                </a:uFill>
              </a:defRPr>
            </a:pPr>
            <a:r>
              <a:rPr lang="en-US" dirty="0"/>
              <a:t>To </a:t>
            </a:r>
            <a:r>
              <a:rPr lang="en-US" b="1" dirty="0"/>
              <a:t>outsource a difficult calculation </a:t>
            </a:r>
            <a:r>
              <a:rPr lang="en-US" b="1" dirty="0" smtClean="0"/>
              <a:t>or problem </a:t>
            </a:r>
            <a:r>
              <a:rPr lang="en-US" dirty="0" smtClean="0"/>
              <a:t>to </a:t>
            </a:r>
            <a:r>
              <a:rPr lang="en-US" dirty="0"/>
              <a:t>someone </a:t>
            </a:r>
            <a:r>
              <a:rPr lang="en-US" dirty="0" smtClean="0"/>
              <a:t>else</a:t>
            </a:r>
          </a:p>
          <a:p>
            <a:pPr marL="203200" lvl="1" indent="0">
              <a:spcBef>
                <a:spcPts val="1000"/>
              </a:spcBef>
              <a:buClrTx/>
              <a:buSzPct val="70000"/>
              <a:defRPr sz="2800">
                <a:solidFill>
                  <a:srgbClr val="000000"/>
                </a:solidFill>
                <a:uFill>
                  <a:solidFill>
                    <a:srgbClr val="000000"/>
                  </a:solidFill>
                </a:uFill>
              </a:defRPr>
            </a:pPr>
            <a:r>
              <a:rPr lang="en-US" sz="2000" dirty="0"/>
              <a:t> </a:t>
            </a:r>
            <a:r>
              <a:rPr lang="en-US" sz="2000" dirty="0" smtClean="0"/>
              <a:t>   Focus on the core parts of your business, outsource the hard stuff</a:t>
            </a:r>
          </a:p>
          <a:p>
            <a:pPr marL="203200" lvl="1" indent="0">
              <a:spcBef>
                <a:spcPts val="1000"/>
              </a:spcBef>
              <a:buClrTx/>
              <a:buSzPct val="70000"/>
              <a:defRPr sz="2800">
                <a:solidFill>
                  <a:srgbClr val="000000"/>
                </a:solidFill>
                <a:uFill>
                  <a:solidFill>
                    <a:srgbClr val="000000"/>
                  </a:solidFill>
                </a:uFill>
              </a:defRPr>
            </a:pPr>
            <a:r>
              <a:rPr lang="en-US" sz="2000" dirty="0"/>
              <a:t> </a:t>
            </a:r>
            <a:r>
              <a:rPr lang="en-US" sz="2000" dirty="0" smtClean="0"/>
              <a:t>   Some API-focused businesses charge $$$ to use their API</a:t>
            </a:r>
            <a:endParaRPr lang="en-US" dirty="0"/>
          </a:p>
          <a:p>
            <a:pPr>
              <a:spcBef>
                <a:spcPts val="1000"/>
              </a:spcBef>
              <a:buClr>
                <a:srgbClr val="000000"/>
              </a:buClr>
              <a:buSzPct val="70000"/>
              <a:defRPr sz="2800">
                <a:solidFill>
                  <a:srgbClr val="000000"/>
                </a:solidFill>
                <a:uFill>
                  <a:solidFill>
                    <a:srgbClr val="000000"/>
                  </a:solidFill>
                </a:uFill>
              </a:defRPr>
            </a:pPr>
            <a:endParaRPr lang="en-US" dirty="0"/>
          </a:p>
          <a:p>
            <a:pPr>
              <a:spcBef>
                <a:spcPts val="1000"/>
              </a:spcBef>
              <a:buClr>
                <a:srgbClr val="000000"/>
              </a:buClr>
              <a:buSzPct val="70000"/>
              <a:defRPr sz="2800">
                <a:solidFill>
                  <a:srgbClr val="000000"/>
                </a:solidFill>
                <a:uFill>
                  <a:solidFill>
                    <a:srgbClr val="000000"/>
                  </a:solidFill>
                </a:uFill>
              </a:defRPr>
            </a:pPr>
            <a:endParaRPr lang="en-US" dirty="0"/>
          </a:p>
        </p:txBody>
      </p:sp>
    </p:spTree>
    <p:extLst>
      <p:ext uri="{BB962C8B-B14F-4D97-AF65-F5344CB8AC3E}">
        <p14:creationId xmlns:p14="http://schemas.microsoft.com/office/powerpoint/2010/main" val="3336740541"/>
      </p:ext>
    </p:extLst>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09" name="Shape 309"/>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10" name="Shape 310"/>
          <p:cNvSpPr>
            <a:spLocks noGrp="1"/>
          </p:cNvSpPr>
          <p:nvPr>
            <p:ph type="body" idx="13"/>
          </p:nvPr>
        </p:nvSpPr>
        <p:spPr>
          <a:prstGeom prst="rect">
            <a:avLst/>
          </a:prstGeom>
        </p:spPr>
        <p:txBody>
          <a:bodyPr/>
          <a:lstStyle/>
          <a:p>
            <a:r>
              <a:t>Learning Goals</a:t>
            </a:r>
          </a:p>
        </p:txBody>
      </p:sp>
      <p:sp>
        <p:nvSpPr>
          <p:cNvPr id="311" name="Shape 311"/>
          <p:cNvSpPr>
            <a:spLocks noGrp="1"/>
          </p:cNvSpPr>
          <p:nvPr>
            <p:ph type="title"/>
          </p:nvPr>
        </p:nvSpPr>
        <p:spPr>
          <a:xfrm>
            <a:off x="635000" y="1800225"/>
            <a:ext cx="11734800" cy="3702050"/>
          </a:xfrm>
          <a:prstGeom prst="rect">
            <a:avLst/>
          </a:prstGeom>
        </p:spPr>
        <p:txBody>
          <a:bodyPr/>
          <a:lstStyle/>
          <a:p>
            <a:pPr>
              <a:lnSpc>
                <a:spcPct val="100000"/>
              </a:lnSpc>
              <a:defRPr sz="8000" spc="-159"/>
            </a:pPr>
            <a:r>
              <a:t>...explain what programming is.</a:t>
            </a:r>
          </a:p>
        </p:txBody>
      </p:sp>
      <p:sp>
        <p:nvSpPr>
          <p:cNvPr id="312" name="Shape 312"/>
          <p:cNvSpPr>
            <a:spLocks noGrp="1"/>
          </p:cNvSpPr>
          <p:nvPr>
            <p:ph type="sldNum" sz="quarter" idx="2"/>
          </p:nvPr>
        </p:nvSpPr>
        <p:spPr>
          <a:xfrm>
            <a:off x="12014200" y="739139"/>
            <a:ext cx="187452" cy="4267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xmlns:p14="http://schemas.microsoft.com/office/powerpoint/2010/mai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rPr lang="en-US" dirty="0" smtClean="0"/>
              <a:t>How do APIs WORK?</a:t>
            </a:r>
            <a:endParaRPr dirty="0"/>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70</a:t>
            </a:fld>
            <a:endParaRPr/>
          </a:p>
        </p:txBody>
      </p:sp>
      <p:pic>
        <p:nvPicPr>
          <p:cNvPr id="8" name="pasted-image.png"/>
          <p:cNvPicPr>
            <a:picLocks noChangeAspect="1"/>
          </p:cNvPicPr>
          <p:nvPr/>
        </p:nvPicPr>
        <p:blipFill>
          <a:blip r:embed="rId3">
            <a:extLst/>
          </a:blip>
          <a:stretch>
            <a:fillRect/>
          </a:stretch>
        </p:blipFill>
        <p:spPr>
          <a:xfrm>
            <a:off x="6006164" y="4718199"/>
            <a:ext cx="6204916" cy="2187234"/>
          </a:xfrm>
          <a:prstGeom prst="rect">
            <a:avLst/>
          </a:prstGeom>
          <a:ln w="12700">
            <a:miter lim="400000"/>
          </a:ln>
        </p:spPr>
      </p:pic>
      <p:pic>
        <p:nvPicPr>
          <p:cNvPr id="9" name="pasted-image.png"/>
          <p:cNvPicPr>
            <a:picLocks noChangeAspect="1"/>
          </p:cNvPicPr>
          <p:nvPr/>
        </p:nvPicPr>
        <p:blipFill>
          <a:blip r:embed="rId3">
            <a:extLst/>
          </a:blip>
          <a:stretch>
            <a:fillRect/>
          </a:stretch>
        </p:blipFill>
        <p:spPr>
          <a:xfrm>
            <a:off x="1469482" y="4718199"/>
            <a:ext cx="6204916" cy="2187234"/>
          </a:xfrm>
          <a:prstGeom prst="rect">
            <a:avLst/>
          </a:prstGeom>
          <a:ln w="12700">
            <a:miter lim="400000"/>
          </a:ln>
        </p:spPr>
      </p:pic>
      <p:sp>
        <p:nvSpPr>
          <p:cNvPr id="2" name="TextBox 1"/>
          <p:cNvSpPr txBox="1"/>
          <p:nvPr/>
        </p:nvSpPr>
        <p:spPr>
          <a:xfrm>
            <a:off x="911761" y="3147576"/>
            <a:ext cx="1110243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t>Sometimes the frontend connects to the backend,</a:t>
            </a:r>
            <a:b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br>
            <a: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t>and then the backend connects to the API</a:t>
            </a:r>
            <a:endParaRPr kumimoji="0" lang="en-US" sz="2400" b="0" i="0" u="none" strike="noStrike" cap="none" spc="0" normalizeH="0" baseline="0" dirty="0">
              <a:ln>
                <a:noFill/>
              </a:ln>
              <a:solidFill>
                <a:srgbClr val="000000"/>
              </a:solidFill>
              <a:effectLst/>
              <a:uFill>
                <a:solidFill>
                  <a:srgbClr val="FFFFFF"/>
                </a:solidFill>
              </a:uFill>
              <a:latin typeface="+mn-lt"/>
              <a:ea typeface="+mn-ea"/>
              <a:cs typeface="+mn-cs"/>
              <a:sym typeface="News706BT-RomanC"/>
            </a:endParaRPr>
          </a:p>
        </p:txBody>
      </p:sp>
      <p:sp>
        <p:nvSpPr>
          <p:cNvPr id="3" name="Rectangle 2"/>
          <p:cNvSpPr/>
          <p:nvPr/>
        </p:nvSpPr>
        <p:spPr>
          <a:xfrm>
            <a:off x="260503" y="4718199"/>
            <a:ext cx="12569272" cy="47577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
        <p:nvSpPr>
          <p:cNvPr id="13" name="TextBox 12"/>
          <p:cNvSpPr txBox="1"/>
          <p:nvPr/>
        </p:nvSpPr>
        <p:spPr>
          <a:xfrm>
            <a:off x="1888647" y="4718199"/>
            <a:ext cx="116348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j-lt"/>
                <a:ea typeface="+mn-ea"/>
                <a:cs typeface="News706BT-RomanC (Body)"/>
                <a:sym typeface="News706BT-RomanC"/>
              </a:rPr>
              <a:t>FRONTEND</a:t>
            </a:r>
            <a:endParaRPr kumimoji="0" lang="en-US" sz="2400" b="0" i="0" u="none" strike="noStrike" cap="none" spc="0" normalizeH="0" baseline="0" dirty="0">
              <a:ln>
                <a:noFill/>
              </a:ln>
              <a:solidFill>
                <a:srgbClr val="000000"/>
              </a:solidFill>
              <a:effectLst/>
              <a:uFill>
                <a:solidFill>
                  <a:srgbClr val="FFFFFF"/>
                </a:solidFill>
              </a:uFill>
              <a:latin typeface="+mj-lt"/>
              <a:ea typeface="+mn-ea"/>
              <a:cs typeface="News706BT-RomanC (Body)"/>
              <a:sym typeface="News706BT-RomanC"/>
            </a:endParaRPr>
          </a:p>
        </p:txBody>
      </p:sp>
      <p:sp>
        <p:nvSpPr>
          <p:cNvPr id="14" name="TextBox 13"/>
          <p:cNvSpPr txBox="1"/>
          <p:nvPr/>
        </p:nvSpPr>
        <p:spPr>
          <a:xfrm>
            <a:off x="6366042" y="4698321"/>
            <a:ext cx="105330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j-lt"/>
                <a:ea typeface="+mn-ea"/>
                <a:cs typeface="News706BT-RomanC (Body)"/>
                <a:sym typeface="News706BT-RomanC"/>
              </a:rPr>
              <a:t>BACKEND</a:t>
            </a:r>
            <a:endParaRPr kumimoji="0" lang="en-US" sz="2400" b="0" i="0" u="none" strike="noStrike" cap="none" spc="0" normalizeH="0" baseline="0" dirty="0">
              <a:ln>
                <a:noFill/>
              </a:ln>
              <a:solidFill>
                <a:srgbClr val="000000"/>
              </a:solidFill>
              <a:effectLst/>
              <a:uFill>
                <a:solidFill>
                  <a:srgbClr val="FFFFFF"/>
                </a:solidFill>
              </a:uFill>
              <a:latin typeface="+mj-lt"/>
              <a:ea typeface="+mn-ea"/>
              <a:cs typeface="News706BT-RomanC (Body)"/>
              <a:sym typeface="News706BT-RomanC"/>
            </a:endParaRPr>
          </a:p>
        </p:txBody>
      </p:sp>
      <p:sp>
        <p:nvSpPr>
          <p:cNvPr id="15" name="TextBox 14"/>
          <p:cNvSpPr txBox="1"/>
          <p:nvPr/>
        </p:nvSpPr>
        <p:spPr>
          <a:xfrm>
            <a:off x="10960899" y="4722050"/>
            <a:ext cx="130805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j-lt"/>
                <a:ea typeface="+mn-ea"/>
                <a:cs typeface="News706BT-RomanC (Body)"/>
                <a:sym typeface="News706BT-RomanC"/>
              </a:rPr>
              <a:t>API SERVER</a:t>
            </a:r>
            <a:endParaRPr kumimoji="0" lang="en-US" sz="2400" b="0" i="0" u="none" strike="noStrike" cap="none" spc="0" normalizeH="0" baseline="0" dirty="0">
              <a:ln>
                <a:noFill/>
              </a:ln>
              <a:solidFill>
                <a:srgbClr val="000000"/>
              </a:solidFill>
              <a:effectLst/>
              <a:uFill>
                <a:solidFill>
                  <a:srgbClr val="FFFFFF"/>
                </a:solidFill>
              </a:uFill>
              <a:latin typeface="+mj-lt"/>
              <a:ea typeface="+mn-ea"/>
              <a:cs typeface="News706BT-RomanC (Body)"/>
              <a:sym typeface="News706BT-RomanC"/>
            </a:endParaRPr>
          </a:p>
        </p:txBody>
      </p:sp>
    </p:spTree>
    <p:extLst>
      <p:ext uri="{BB962C8B-B14F-4D97-AF65-F5344CB8AC3E}">
        <p14:creationId xmlns:p14="http://schemas.microsoft.com/office/powerpoint/2010/main" val="4081535516"/>
      </p:ext>
    </p:extLst>
  </p:cSld>
  <p:clrMapOvr>
    <a:masterClrMapping/>
  </p:clrMapOvr>
  <p:transition xmlns:p14="http://schemas.microsoft.com/office/powerpoint/2010/mai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rPr lang="en-US" dirty="0" smtClean="0"/>
              <a:t>How do APIs WORK?</a:t>
            </a:r>
            <a:endParaRPr dirty="0"/>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71</a:t>
            </a:fld>
            <a:endParaRPr/>
          </a:p>
        </p:txBody>
      </p:sp>
      <p:pic>
        <p:nvPicPr>
          <p:cNvPr id="8" name="pasted-image.png"/>
          <p:cNvPicPr>
            <a:picLocks noChangeAspect="1"/>
          </p:cNvPicPr>
          <p:nvPr/>
        </p:nvPicPr>
        <p:blipFill>
          <a:blip r:embed="rId3">
            <a:extLst/>
          </a:blip>
          <a:stretch>
            <a:fillRect/>
          </a:stretch>
        </p:blipFill>
        <p:spPr>
          <a:xfrm>
            <a:off x="2903706" y="4718199"/>
            <a:ext cx="6204916" cy="2187234"/>
          </a:xfrm>
          <a:prstGeom prst="rect">
            <a:avLst/>
          </a:prstGeom>
          <a:ln w="12700">
            <a:miter lim="400000"/>
          </a:ln>
        </p:spPr>
      </p:pic>
      <p:sp>
        <p:nvSpPr>
          <p:cNvPr id="2" name="TextBox 1"/>
          <p:cNvSpPr txBox="1"/>
          <p:nvPr/>
        </p:nvSpPr>
        <p:spPr>
          <a:xfrm>
            <a:off x="911761" y="3332242"/>
            <a:ext cx="1110243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t>Sometimes the frontend connects directly to the API</a:t>
            </a:r>
            <a:endParaRPr kumimoji="0" lang="en-US" sz="2400" b="0" i="0" u="none" strike="noStrike" cap="none" spc="0" normalizeH="0" baseline="0" dirty="0">
              <a:ln>
                <a:noFill/>
              </a:ln>
              <a:solidFill>
                <a:srgbClr val="000000"/>
              </a:solidFill>
              <a:effectLst/>
              <a:uFill>
                <a:solidFill>
                  <a:srgbClr val="FFFFFF"/>
                </a:solidFill>
              </a:uFill>
              <a:latin typeface="+mn-lt"/>
              <a:ea typeface="+mn-ea"/>
              <a:cs typeface="+mn-cs"/>
              <a:sym typeface="News706BT-RomanC"/>
            </a:endParaRPr>
          </a:p>
        </p:txBody>
      </p:sp>
      <p:sp>
        <p:nvSpPr>
          <p:cNvPr id="10" name="Rectangle 9"/>
          <p:cNvSpPr/>
          <p:nvPr/>
        </p:nvSpPr>
        <p:spPr>
          <a:xfrm>
            <a:off x="260503" y="4718199"/>
            <a:ext cx="12569272" cy="47577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
        <p:nvSpPr>
          <p:cNvPr id="3" name="TextBox 2"/>
          <p:cNvSpPr txBox="1"/>
          <p:nvPr/>
        </p:nvSpPr>
        <p:spPr>
          <a:xfrm>
            <a:off x="3402821" y="4718199"/>
            <a:ext cx="116348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j-lt"/>
                <a:ea typeface="+mn-ea"/>
                <a:cs typeface="News706BT-RomanC (Body)"/>
                <a:sym typeface="News706BT-RomanC"/>
              </a:rPr>
              <a:t>FRONTEND</a:t>
            </a:r>
            <a:endParaRPr kumimoji="0" lang="en-US" sz="2400" b="0" i="0" u="none" strike="noStrike" cap="none" spc="0" normalizeH="0" baseline="0" dirty="0">
              <a:ln>
                <a:noFill/>
              </a:ln>
              <a:solidFill>
                <a:srgbClr val="000000"/>
              </a:solidFill>
              <a:effectLst/>
              <a:uFill>
                <a:solidFill>
                  <a:srgbClr val="FFFFFF"/>
                </a:solidFill>
              </a:uFill>
              <a:latin typeface="+mj-lt"/>
              <a:ea typeface="+mn-ea"/>
              <a:cs typeface="News706BT-RomanC (Body)"/>
              <a:sym typeface="News706BT-RomanC"/>
            </a:endParaRPr>
          </a:p>
        </p:txBody>
      </p:sp>
      <p:sp>
        <p:nvSpPr>
          <p:cNvPr id="12" name="TextBox 11"/>
          <p:cNvSpPr txBox="1"/>
          <p:nvPr/>
        </p:nvSpPr>
        <p:spPr>
          <a:xfrm>
            <a:off x="7774859" y="4738332"/>
            <a:ext cx="130805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j-lt"/>
                <a:ea typeface="+mn-ea"/>
                <a:cs typeface="News706BT-RomanC (Body)"/>
                <a:sym typeface="News706BT-RomanC"/>
              </a:rPr>
              <a:t>API SERVER</a:t>
            </a:r>
            <a:endParaRPr kumimoji="0" lang="en-US" sz="2400" b="0" i="0" u="none" strike="noStrike" cap="none" spc="0" normalizeH="0" baseline="0" dirty="0">
              <a:ln>
                <a:noFill/>
              </a:ln>
              <a:solidFill>
                <a:srgbClr val="000000"/>
              </a:solidFill>
              <a:effectLst/>
              <a:uFill>
                <a:solidFill>
                  <a:srgbClr val="FFFFFF"/>
                </a:solidFill>
              </a:uFill>
              <a:latin typeface="+mj-lt"/>
              <a:ea typeface="+mn-ea"/>
              <a:cs typeface="News706BT-RomanC (Body)"/>
              <a:sym typeface="News706BT-RomanC"/>
            </a:endParaRPr>
          </a:p>
        </p:txBody>
      </p:sp>
    </p:spTree>
    <p:extLst>
      <p:ext uri="{BB962C8B-B14F-4D97-AF65-F5344CB8AC3E}">
        <p14:creationId xmlns:p14="http://schemas.microsoft.com/office/powerpoint/2010/main" val="114856667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rPr lang="en-US" dirty="0" smtClean="0"/>
              <a:t>Difference between BACKEND AND </a:t>
            </a:r>
            <a:r>
              <a:rPr lang="en-US" dirty="0" smtClean="0"/>
              <a:t>API?</a:t>
            </a:r>
            <a:endParaRPr dirty="0"/>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72</a:t>
            </a:fld>
            <a:endParaRPr/>
          </a:p>
        </p:txBody>
      </p:sp>
    </p:spTree>
    <p:extLst>
      <p:ext uri="{BB962C8B-B14F-4D97-AF65-F5344CB8AC3E}">
        <p14:creationId xmlns:p14="http://schemas.microsoft.com/office/powerpoint/2010/main" val="216727011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rPr lang="en-US" dirty="0" smtClean="0"/>
              <a:t>Difference between BACKEND AND </a:t>
            </a:r>
            <a:r>
              <a:rPr lang="en-US" dirty="0" smtClean="0"/>
              <a:t>API?</a:t>
            </a:r>
            <a:endParaRPr dirty="0"/>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73</a:t>
            </a:fld>
            <a:endParaRPr/>
          </a:p>
        </p:txBody>
      </p:sp>
      <p:pic>
        <p:nvPicPr>
          <p:cNvPr id="4" name="Picture 3"/>
          <p:cNvPicPr>
            <a:picLocks noChangeAspect="1"/>
          </p:cNvPicPr>
          <p:nvPr/>
        </p:nvPicPr>
        <p:blipFill>
          <a:blip r:embed="rId3"/>
          <a:stretch>
            <a:fillRect/>
          </a:stretch>
        </p:blipFill>
        <p:spPr>
          <a:xfrm>
            <a:off x="990440" y="2552849"/>
            <a:ext cx="4626657" cy="3915702"/>
          </a:xfrm>
          <a:prstGeom prst="rect">
            <a:avLst/>
          </a:prstGeom>
        </p:spPr>
      </p:pic>
      <p:sp>
        <p:nvSpPr>
          <p:cNvPr id="5" name="TextBox 4"/>
          <p:cNvSpPr txBox="1"/>
          <p:nvPr/>
        </p:nvSpPr>
        <p:spPr>
          <a:xfrm>
            <a:off x="990440" y="6610768"/>
            <a:ext cx="44651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err="1" smtClean="0">
                <a:ln>
                  <a:noFill/>
                </a:ln>
                <a:solidFill>
                  <a:srgbClr val="000000"/>
                </a:solidFill>
                <a:effectLst/>
                <a:uFill>
                  <a:solidFill>
                    <a:srgbClr val="FFFFFF"/>
                  </a:solidFill>
                </a:uFill>
                <a:latin typeface="+mn-lt"/>
                <a:ea typeface="+mn-ea"/>
                <a:cs typeface="+mn-cs"/>
                <a:sym typeface="News706BT-RomanC"/>
              </a:rPr>
              <a:t>Backends</a:t>
            </a:r>
            <a: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t> are made for humans</a:t>
            </a:r>
            <a:endParaRPr kumimoji="0" lang="en-US" sz="2400" b="0" i="0" u="none" strike="noStrike" cap="none" spc="0" normalizeH="0" baseline="0" dirty="0">
              <a:ln>
                <a:noFill/>
              </a:ln>
              <a:solidFill>
                <a:srgbClr val="000000"/>
              </a:solidFill>
              <a:effectLst/>
              <a:uFill>
                <a:solidFill>
                  <a:srgbClr val="FFFFFF"/>
                </a:solidFill>
              </a:uFill>
              <a:latin typeface="+mn-lt"/>
              <a:ea typeface="+mn-ea"/>
              <a:cs typeface="+mn-cs"/>
              <a:sym typeface="News706BT-RomanC"/>
            </a:endParaRPr>
          </a:p>
        </p:txBody>
      </p:sp>
      <p:pic>
        <p:nvPicPr>
          <p:cNvPr id="6" name="Picture 5"/>
          <p:cNvPicPr>
            <a:picLocks noChangeAspect="1"/>
          </p:cNvPicPr>
          <p:nvPr/>
        </p:nvPicPr>
        <p:blipFill>
          <a:blip r:embed="rId4"/>
          <a:stretch>
            <a:fillRect/>
          </a:stretch>
        </p:blipFill>
        <p:spPr>
          <a:xfrm>
            <a:off x="6752098" y="2552848"/>
            <a:ext cx="5636565" cy="4190851"/>
          </a:xfrm>
          <a:prstGeom prst="rect">
            <a:avLst/>
          </a:prstGeom>
        </p:spPr>
      </p:pic>
      <p:sp>
        <p:nvSpPr>
          <p:cNvPr id="15" name="TextBox 14"/>
          <p:cNvSpPr txBox="1"/>
          <p:nvPr/>
        </p:nvSpPr>
        <p:spPr>
          <a:xfrm>
            <a:off x="7248370" y="6600602"/>
            <a:ext cx="411816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t>APIs are made for computers</a:t>
            </a:r>
            <a:endParaRPr kumimoji="0" lang="en-US" sz="2400" b="0" i="0" u="none" strike="noStrike" cap="none" spc="0" normalizeH="0" baseline="0" dirty="0">
              <a:ln>
                <a:noFill/>
              </a:ln>
              <a:solidFill>
                <a:srgbClr val="000000"/>
              </a:solidFill>
              <a:effectLst/>
              <a:uFill>
                <a:solidFill>
                  <a:srgbClr val="FFFFFF"/>
                </a:solidFill>
              </a:uFill>
              <a:latin typeface="+mn-lt"/>
              <a:ea typeface="+mn-ea"/>
              <a:cs typeface="+mn-cs"/>
              <a:sym typeface="News706BT-RomanC"/>
            </a:endParaRPr>
          </a:p>
        </p:txBody>
      </p:sp>
    </p:spTree>
    <p:extLst>
      <p:ext uri="{BB962C8B-B14F-4D97-AF65-F5344CB8AC3E}">
        <p14:creationId xmlns:p14="http://schemas.microsoft.com/office/powerpoint/2010/main" val="35277203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rPr lang="en-US" dirty="0" smtClean="0"/>
              <a:t>Difference between BACKEND AND </a:t>
            </a:r>
            <a:r>
              <a:rPr lang="en-US" dirty="0" smtClean="0"/>
              <a:t>API?</a:t>
            </a:r>
            <a:endParaRPr dirty="0"/>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74</a:t>
            </a:fld>
            <a:endParaRPr/>
          </a:p>
        </p:txBody>
      </p:sp>
      <p:sp>
        <p:nvSpPr>
          <p:cNvPr id="5" name="TextBox 4"/>
          <p:cNvSpPr txBox="1"/>
          <p:nvPr/>
        </p:nvSpPr>
        <p:spPr>
          <a:xfrm>
            <a:off x="990440" y="6610768"/>
            <a:ext cx="44651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err="1" smtClean="0">
                <a:ln>
                  <a:noFill/>
                </a:ln>
                <a:solidFill>
                  <a:srgbClr val="000000"/>
                </a:solidFill>
                <a:effectLst/>
                <a:uFill>
                  <a:solidFill>
                    <a:srgbClr val="FFFFFF"/>
                  </a:solidFill>
                </a:uFill>
                <a:latin typeface="+mn-lt"/>
                <a:ea typeface="+mn-ea"/>
                <a:cs typeface="+mn-cs"/>
                <a:sym typeface="News706BT-RomanC"/>
              </a:rPr>
              <a:t>Backends</a:t>
            </a:r>
            <a: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t> are made for humans</a:t>
            </a:r>
            <a:endParaRPr kumimoji="0" lang="en-US" sz="2400" b="0" i="0" u="none" strike="noStrike" cap="none" spc="0" normalizeH="0" baseline="0" dirty="0">
              <a:ln>
                <a:noFill/>
              </a:ln>
              <a:solidFill>
                <a:srgbClr val="000000"/>
              </a:solidFill>
              <a:effectLst/>
              <a:uFill>
                <a:solidFill>
                  <a:srgbClr val="FFFFFF"/>
                </a:solidFill>
              </a:uFill>
              <a:latin typeface="+mn-lt"/>
              <a:ea typeface="+mn-ea"/>
              <a:cs typeface="+mn-cs"/>
              <a:sym typeface="News706BT-RomanC"/>
            </a:endParaRPr>
          </a:p>
        </p:txBody>
      </p:sp>
      <p:sp>
        <p:nvSpPr>
          <p:cNvPr id="15" name="TextBox 14"/>
          <p:cNvSpPr txBox="1"/>
          <p:nvPr/>
        </p:nvSpPr>
        <p:spPr>
          <a:xfrm>
            <a:off x="7248370" y="6600602"/>
            <a:ext cx="411816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t>APIs are made for computers</a:t>
            </a:r>
            <a:endParaRPr kumimoji="0" lang="en-US" sz="2400" b="0" i="0" u="none" strike="noStrike" cap="none" spc="0" normalizeH="0" baseline="0" dirty="0">
              <a:ln>
                <a:noFill/>
              </a:ln>
              <a:solidFill>
                <a:srgbClr val="000000"/>
              </a:solidFill>
              <a:effectLst/>
              <a:uFill>
                <a:solidFill>
                  <a:srgbClr val="FFFFFF"/>
                </a:solidFill>
              </a:uFill>
              <a:latin typeface="+mn-lt"/>
              <a:ea typeface="+mn-ea"/>
              <a:cs typeface="+mn-cs"/>
              <a:sym typeface="News706BT-RomanC"/>
            </a:endParaRPr>
          </a:p>
        </p:txBody>
      </p:sp>
      <p:pic>
        <p:nvPicPr>
          <p:cNvPr id="11" name="pasted-image.png"/>
          <p:cNvPicPr>
            <a:picLocks noChangeAspect="1"/>
          </p:cNvPicPr>
          <p:nvPr/>
        </p:nvPicPr>
        <p:blipFill>
          <a:blip r:embed="rId3">
            <a:extLst/>
          </a:blip>
          <a:stretch>
            <a:fillRect/>
          </a:stretch>
        </p:blipFill>
        <p:spPr>
          <a:xfrm>
            <a:off x="3653521" y="2971800"/>
            <a:ext cx="1112693" cy="1570288"/>
          </a:xfrm>
          <a:prstGeom prst="rect">
            <a:avLst/>
          </a:prstGeom>
          <a:ln w="12700">
            <a:miter lim="400000"/>
          </a:ln>
        </p:spPr>
      </p:pic>
      <p:pic>
        <p:nvPicPr>
          <p:cNvPr id="12" name="pasted-image.png"/>
          <p:cNvPicPr>
            <a:picLocks noChangeAspect="1"/>
          </p:cNvPicPr>
          <p:nvPr/>
        </p:nvPicPr>
        <p:blipFill>
          <a:blip r:embed="rId4">
            <a:extLst/>
          </a:blip>
          <a:stretch>
            <a:fillRect/>
          </a:stretch>
        </p:blipFill>
        <p:spPr>
          <a:xfrm>
            <a:off x="2461424" y="4709792"/>
            <a:ext cx="1388046" cy="1388045"/>
          </a:xfrm>
          <a:prstGeom prst="rect">
            <a:avLst/>
          </a:prstGeom>
          <a:ln w="12700">
            <a:miter lim="400000"/>
          </a:ln>
        </p:spPr>
      </p:pic>
      <p:pic>
        <p:nvPicPr>
          <p:cNvPr id="2" name="Picture 1"/>
          <p:cNvPicPr>
            <a:picLocks noChangeAspect="1"/>
          </p:cNvPicPr>
          <p:nvPr/>
        </p:nvPicPr>
        <p:blipFill>
          <a:blip r:embed="rId5"/>
          <a:stretch>
            <a:fillRect/>
          </a:stretch>
        </p:blipFill>
        <p:spPr>
          <a:xfrm>
            <a:off x="1325170" y="2971800"/>
            <a:ext cx="1570288" cy="1570288"/>
          </a:xfrm>
          <a:prstGeom prst="rect">
            <a:avLst/>
          </a:prstGeom>
        </p:spPr>
      </p:pic>
      <p:pic>
        <p:nvPicPr>
          <p:cNvPr id="3" name="Picture 2"/>
          <p:cNvPicPr>
            <a:picLocks noChangeAspect="1"/>
          </p:cNvPicPr>
          <p:nvPr/>
        </p:nvPicPr>
        <p:blipFill>
          <a:blip r:embed="rId6"/>
          <a:stretch>
            <a:fillRect/>
          </a:stretch>
        </p:blipFill>
        <p:spPr>
          <a:xfrm>
            <a:off x="9187204" y="3594982"/>
            <a:ext cx="2880990" cy="1581720"/>
          </a:xfrm>
          <a:prstGeom prst="rect">
            <a:avLst/>
          </a:prstGeom>
        </p:spPr>
      </p:pic>
      <p:pic>
        <p:nvPicPr>
          <p:cNvPr id="4" name="Picture 3"/>
          <p:cNvPicPr>
            <a:picLocks noChangeAspect="1"/>
          </p:cNvPicPr>
          <p:nvPr/>
        </p:nvPicPr>
        <p:blipFill>
          <a:blip r:embed="rId7"/>
          <a:stretch>
            <a:fillRect/>
          </a:stretch>
        </p:blipFill>
        <p:spPr>
          <a:xfrm>
            <a:off x="6579970" y="3254375"/>
            <a:ext cx="2427466" cy="2227200"/>
          </a:xfrm>
          <a:prstGeom prst="rect">
            <a:avLst/>
          </a:prstGeom>
        </p:spPr>
      </p:pic>
    </p:spTree>
    <p:extLst>
      <p:ext uri="{BB962C8B-B14F-4D97-AF65-F5344CB8AC3E}">
        <p14:creationId xmlns:p14="http://schemas.microsoft.com/office/powerpoint/2010/main" val="27024919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rPr lang="en-US" dirty="0" smtClean="0"/>
              <a:t>JAVASCRIPT OBJECT NOTATION (JSON)</a:t>
            </a:r>
            <a:endParaRPr dirty="0"/>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75</a:t>
            </a:fld>
            <a:endParaRPr/>
          </a:p>
        </p:txBody>
      </p:sp>
      <p:sp>
        <p:nvSpPr>
          <p:cNvPr id="6" name="TextBox 5"/>
          <p:cNvSpPr txBox="1"/>
          <p:nvPr/>
        </p:nvSpPr>
        <p:spPr>
          <a:xfrm>
            <a:off x="635000" y="2677934"/>
            <a:ext cx="11038792" cy="40421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a:t>
            </a:r>
            <a:b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a:t>
            </a:r>
            <a:r>
              <a:rPr kumimoji="0" lang="en-US" sz="3200" b="0" i="0" u="none" strike="noStrike" cap="none" spc="0" normalizeH="0" baseline="0" dirty="0" err="1" smtClean="0">
                <a:ln>
                  <a:noFill/>
                </a:ln>
                <a:solidFill>
                  <a:schemeClr val="bg1"/>
                </a:solidFill>
                <a:effectLst/>
                <a:uFill>
                  <a:solidFill>
                    <a:srgbClr val="FFFFFF"/>
                  </a:solidFill>
                </a:uFill>
                <a:latin typeface="American Typewriter"/>
                <a:cs typeface="American Typewriter"/>
                <a:sym typeface="News706BT-RomanC"/>
              </a:rPr>
              <a:t>meal_id</a:t>
            </a:r>
            <a: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“123”,</a:t>
            </a:r>
          </a:p>
          <a:p>
            <a:pPr marL="0" marR="0" indent="0" algn="l" defTabSz="1308100" rtl="0" fontAlgn="auto" latinLnBrk="0" hangingPunct="0">
              <a:lnSpc>
                <a:spcPct val="100000"/>
              </a:lnSpc>
              <a:spcBef>
                <a:spcPts val="0"/>
              </a:spcBef>
              <a:spcAft>
                <a:spcPts val="0"/>
              </a:spcAft>
              <a:buClr>
                <a:srgbClr val="FFFFFF"/>
              </a:buClr>
              <a:buSzTx/>
              <a:buFontTx/>
              <a:buNone/>
              <a:tabLst/>
            </a:pPr>
            <a:r>
              <a:rPr lang="en-US" sz="3200" dirty="0">
                <a:solidFill>
                  <a:schemeClr val="bg1"/>
                </a:solidFill>
                <a:latin typeface="American Typewriter"/>
                <a:cs typeface="American Typewriter"/>
              </a:rPr>
              <a:t> </a:t>
            </a:r>
            <a:r>
              <a:rPr lang="en-US" sz="3200" dirty="0" smtClean="0">
                <a:solidFill>
                  <a:schemeClr val="bg1"/>
                </a:solidFill>
                <a:latin typeface="American Typewriter"/>
                <a:cs typeface="American Typewriter"/>
              </a:rPr>
              <a:t>   </a:t>
            </a:r>
            <a:r>
              <a:rPr lang="en-US" sz="3200" dirty="0" err="1" smtClean="0">
                <a:solidFill>
                  <a:schemeClr val="bg1"/>
                </a:solidFill>
                <a:latin typeface="American Typewriter"/>
                <a:cs typeface="American Typewriter"/>
              </a:rPr>
              <a:t>meal_name</a:t>
            </a:r>
            <a:r>
              <a:rPr lang="en-US" sz="3200" dirty="0" smtClean="0">
                <a:solidFill>
                  <a:schemeClr val="bg1"/>
                </a:solidFill>
                <a:latin typeface="American Typewriter"/>
                <a:cs typeface="American Typewriter"/>
              </a:rPr>
              <a:t>: “Greek Yogurt”,</a:t>
            </a:r>
            <a:br>
              <a:rPr lang="en-US" sz="3200" dirty="0" smtClean="0">
                <a:solidFill>
                  <a:schemeClr val="bg1"/>
                </a:solidFill>
                <a:latin typeface="American Typewriter"/>
                <a:cs typeface="American Typewriter"/>
              </a:rPr>
            </a:br>
            <a:r>
              <a:rPr lang="en-US" sz="3200" dirty="0" smtClean="0">
                <a:solidFill>
                  <a:schemeClr val="bg1"/>
                </a:solidFill>
                <a:latin typeface="American Typewriter"/>
                <a:cs typeface="American Typewriter"/>
              </a:rPr>
              <a:t>    calories: “160”,</a:t>
            </a:r>
          </a:p>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3200" b="0" i="0" u="none" strike="noStrike" cap="none" spc="0" normalizeH="0" baseline="0" dirty="0">
                <a:ln>
                  <a:noFill/>
                </a:ln>
                <a:solidFill>
                  <a:schemeClr val="bg1"/>
                </a:solidFill>
                <a:effectLst/>
                <a:uFill>
                  <a:solidFill>
                    <a:srgbClr val="FFFFFF"/>
                  </a:solidFill>
                </a:uFill>
                <a:latin typeface="American Typewriter"/>
                <a:cs typeface="American Typewriter"/>
                <a:sym typeface="News706BT-RomanC"/>
              </a:rPr>
              <a:t> </a:t>
            </a:r>
            <a: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carbohydrates: “16”,</a:t>
            </a:r>
            <a:b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protein: “14”,</a:t>
            </a:r>
            <a:b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fat: “0”</a:t>
            </a:r>
            <a:b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32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a:t>
            </a:r>
            <a:endParaRPr kumimoji="0" lang="en-US" sz="3200" b="0" i="0" u="none" strike="noStrike" cap="none" spc="0" normalizeH="0" baseline="0" dirty="0">
              <a:ln>
                <a:noFill/>
              </a:ln>
              <a:solidFill>
                <a:schemeClr val="bg1"/>
              </a:solidFill>
              <a:effectLst/>
              <a:uFill>
                <a:solidFill>
                  <a:srgbClr val="FFFFFF"/>
                </a:solidFill>
              </a:uFill>
              <a:latin typeface="American Typewriter"/>
              <a:cs typeface="American Typewriter"/>
              <a:sym typeface="News706BT-RomanC"/>
            </a:endParaRPr>
          </a:p>
        </p:txBody>
      </p:sp>
    </p:spTree>
    <p:extLst>
      <p:ext uri="{BB962C8B-B14F-4D97-AF65-F5344CB8AC3E}">
        <p14:creationId xmlns:p14="http://schemas.microsoft.com/office/powerpoint/2010/main" val="45783553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p:cNvSpPr/>
          <p:nvPr/>
        </p:nvSpPr>
        <p:spPr>
          <a:xfrm>
            <a:off x="6930612" y="3127375"/>
            <a:ext cx="4317736" cy="3095625"/>
          </a:xfrm>
          <a:prstGeom prst="wedgeRoundRectCallout">
            <a:avLst>
              <a:gd name="adj1" fmla="val 46079"/>
              <a:gd name="adj2" fmla="val 66603"/>
              <a:gd name="adj3" fmla="val 16667"/>
            </a:avLst>
          </a:prstGeom>
          <a:solidFill>
            <a:schemeClr val="tx1"/>
          </a:solidFill>
          <a:ln w="12700" cap="flat">
            <a:solidFill>
              <a:schemeClr val="bg2"/>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rPr lang="en-US" dirty="0" smtClean="0"/>
              <a:t>JAVASCRIPT OBJECT NOTATION (JSON)</a:t>
            </a:r>
            <a:endParaRPr dirty="0"/>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76</a:t>
            </a:fld>
            <a:endParaRPr/>
          </a:p>
        </p:txBody>
      </p:sp>
      <p:sp>
        <p:nvSpPr>
          <p:cNvPr id="6" name="TextBox 5"/>
          <p:cNvSpPr txBox="1"/>
          <p:nvPr/>
        </p:nvSpPr>
        <p:spPr>
          <a:xfrm>
            <a:off x="7190936" y="3416598"/>
            <a:ext cx="4482856"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a:t>
            </a:r>
            <a:b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a:t>
            </a:r>
            <a:r>
              <a:rPr kumimoji="0" lang="en-US" sz="2000" b="0" i="0" u="none" strike="noStrike" cap="none" spc="0" normalizeH="0" baseline="0" dirty="0" err="1" smtClean="0">
                <a:ln>
                  <a:noFill/>
                </a:ln>
                <a:solidFill>
                  <a:schemeClr val="bg1"/>
                </a:solidFill>
                <a:effectLst/>
                <a:uFill>
                  <a:solidFill>
                    <a:srgbClr val="FFFFFF"/>
                  </a:solidFill>
                </a:uFill>
                <a:latin typeface="American Typewriter"/>
                <a:cs typeface="American Typewriter"/>
                <a:sym typeface="News706BT-RomanC"/>
              </a:rPr>
              <a:t>meal_id</a:t>
            </a: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“123”,</a:t>
            </a:r>
          </a:p>
          <a:p>
            <a:pPr marL="0" marR="0" indent="0" algn="l" defTabSz="1308100" rtl="0" fontAlgn="auto" latinLnBrk="0" hangingPunct="0">
              <a:lnSpc>
                <a:spcPct val="100000"/>
              </a:lnSpc>
              <a:spcBef>
                <a:spcPts val="0"/>
              </a:spcBef>
              <a:spcAft>
                <a:spcPts val="0"/>
              </a:spcAft>
              <a:buClr>
                <a:srgbClr val="FFFFFF"/>
              </a:buClr>
              <a:buSzTx/>
              <a:buFontTx/>
              <a:buNone/>
              <a:tabLst/>
            </a:pPr>
            <a:r>
              <a:rPr lang="en-US" sz="2000" dirty="0">
                <a:solidFill>
                  <a:schemeClr val="bg1"/>
                </a:solidFill>
                <a:latin typeface="American Typewriter"/>
                <a:cs typeface="American Typewriter"/>
              </a:rPr>
              <a:t> </a:t>
            </a:r>
            <a:r>
              <a:rPr lang="en-US" sz="2000" dirty="0" smtClean="0">
                <a:solidFill>
                  <a:schemeClr val="bg1"/>
                </a:solidFill>
                <a:latin typeface="American Typewriter"/>
                <a:cs typeface="American Typewriter"/>
              </a:rPr>
              <a:t>   </a:t>
            </a:r>
            <a:r>
              <a:rPr lang="en-US" sz="2000" dirty="0" err="1" smtClean="0">
                <a:solidFill>
                  <a:schemeClr val="bg1"/>
                </a:solidFill>
                <a:latin typeface="American Typewriter"/>
                <a:cs typeface="American Typewriter"/>
              </a:rPr>
              <a:t>meal_name</a:t>
            </a:r>
            <a:r>
              <a:rPr lang="en-US" sz="2000" dirty="0" smtClean="0">
                <a:solidFill>
                  <a:schemeClr val="bg1"/>
                </a:solidFill>
                <a:latin typeface="American Typewriter"/>
                <a:cs typeface="American Typewriter"/>
              </a:rPr>
              <a:t>: “Greek Yogurt”,</a:t>
            </a:r>
            <a:br>
              <a:rPr lang="en-US" sz="2000" dirty="0" smtClean="0">
                <a:solidFill>
                  <a:schemeClr val="bg1"/>
                </a:solidFill>
                <a:latin typeface="American Typewriter"/>
                <a:cs typeface="American Typewriter"/>
              </a:rPr>
            </a:br>
            <a:r>
              <a:rPr lang="en-US" sz="2000" dirty="0" smtClean="0">
                <a:solidFill>
                  <a:schemeClr val="bg1"/>
                </a:solidFill>
                <a:latin typeface="American Typewriter"/>
                <a:cs typeface="American Typewriter"/>
              </a:rPr>
              <a:t>    calories: “160”,</a:t>
            </a:r>
          </a:p>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000" b="0" i="0" u="none" strike="noStrike" cap="none" spc="0" normalizeH="0" baseline="0" dirty="0">
                <a:ln>
                  <a:noFill/>
                </a:ln>
                <a:solidFill>
                  <a:schemeClr val="bg1"/>
                </a:solidFill>
                <a:effectLst/>
                <a:uFill>
                  <a:solidFill>
                    <a:srgbClr val="FFFFFF"/>
                  </a:solidFill>
                </a:uFill>
                <a:latin typeface="American Typewriter"/>
                <a:cs typeface="American Typewriter"/>
                <a:sym typeface="News706BT-RomanC"/>
              </a:rPr>
              <a:t> </a:t>
            </a: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carbohydrates: “16”,</a:t>
            </a:r>
            <a:b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protein: “14”,</a:t>
            </a:r>
            <a:b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fat: “0”</a:t>
            </a:r>
            <a:b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a:t>
            </a:r>
            <a:endParaRPr kumimoji="0" lang="en-US" sz="2000" b="0" i="0" u="none" strike="noStrike" cap="none" spc="0" normalizeH="0" baseline="0" dirty="0">
              <a:ln>
                <a:noFill/>
              </a:ln>
              <a:solidFill>
                <a:schemeClr val="bg1"/>
              </a:solidFill>
              <a:effectLst/>
              <a:uFill>
                <a:solidFill>
                  <a:srgbClr val="FFFFFF"/>
                </a:solidFill>
              </a:uFill>
              <a:latin typeface="American Typewriter"/>
              <a:cs typeface="American Typewriter"/>
              <a:sym typeface="News706BT-RomanC"/>
            </a:endParaRPr>
          </a:p>
        </p:txBody>
      </p:sp>
      <p:sp>
        <p:nvSpPr>
          <p:cNvPr id="8" name="Rounded Rectangular Callout 7"/>
          <p:cNvSpPr/>
          <p:nvPr/>
        </p:nvSpPr>
        <p:spPr>
          <a:xfrm>
            <a:off x="809576" y="3127375"/>
            <a:ext cx="4317736" cy="3095625"/>
          </a:xfrm>
          <a:prstGeom prst="wedgeRoundRectCallout">
            <a:avLst>
              <a:gd name="adj1" fmla="val -45465"/>
              <a:gd name="adj2" fmla="val 63526"/>
              <a:gd name="adj3" fmla="val 16667"/>
            </a:avLst>
          </a:prstGeom>
          <a:solidFill>
            <a:schemeClr val="tx1"/>
          </a:solidFill>
          <a:ln w="12700" cap="flat">
            <a:solidFill>
              <a:schemeClr val="bg2"/>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
        <p:nvSpPr>
          <p:cNvPr id="9" name="TextBox 8"/>
          <p:cNvSpPr txBox="1"/>
          <p:nvPr/>
        </p:nvSpPr>
        <p:spPr>
          <a:xfrm>
            <a:off x="1031812" y="3583452"/>
            <a:ext cx="3984382"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t>The user told us that</a:t>
            </a:r>
            <a:r>
              <a:rPr kumimoji="0" lang="en-US" sz="2400" b="0" i="0" u="none" strike="noStrike" cap="none" spc="0" normalizeH="0" dirty="0" smtClean="0">
                <a:ln>
                  <a:noFill/>
                </a:ln>
                <a:solidFill>
                  <a:srgbClr val="000000"/>
                </a:solidFill>
                <a:effectLst/>
                <a:uFill>
                  <a:solidFill>
                    <a:srgbClr val="FFFFFF"/>
                  </a:solidFill>
                </a:uFill>
                <a:latin typeface="+mn-lt"/>
                <a:ea typeface="+mn-ea"/>
                <a:cs typeface="+mn-cs"/>
                <a:sym typeface="News706BT-RomanC"/>
              </a:rPr>
              <a:t> they just ate some </a:t>
            </a:r>
            <a:r>
              <a:rPr kumimoji="0" lang="en-US" sz="2400" b="0" i="0" u="none" strike="noStrike" cap="none" spc="0" normalizeH="0" baseline="0" dirty="0" smtClean="0">
                <a:ln>
                  <a:noFill/>
                </a:ln>
                <a:solidFill>
                  <a:srgbClr val="000000"/>
                </a:solidFill>
                <a:effectLst/>
                <a:uFill>
                  <a:solidFill>
                    <a:srgbClr val="FFFFFF"/>
                  </a:solidFill>
                </a:uFill>
                <a:latin typeface="+mn-lt"/>
                <a:ea typeface="+mn-ea"/>
                <a:cs typeface="+mn-cs"/>
                <a:sym typeface="News706BT-RomanC"/>
              </a:rPr>
              <a:t>“Greek Yogurt,” what is the nutrition information for that?</a:t>
            </a:r>
            <a:endParaRPr kumimoji="0" lang="en-US" sz="2400" b="0" i="0" u="none" strike="noStrike" cap="none" spc="0" normalizeH="0" baseline="0" dirty="0">
              <a:ln>
                <a:noFill/>
              </a:ln>
              <a:solidFill>
                <a:srgbClr val="000000"/>
              </a:solidFill>
              <a:effectLst/>
              <a:uFill>
                <a:solidFill>
                  <a:srgbClr val="FFFFFF"/>
                </a:solidFill>
              </a:uFill>
              <a:latin typeface="+mn-lt"/>
              <a:ea typeface="+mn-ea"/>
              <a:cs typeface="+mn-cs"/>
              <a:sym typeface="News706BT-RomanC"/>
            </a:endParaRPr>
          </a:p>
        </p:txBody>
      </p:sp>
    </p:spTree>
    <p:extLst>
      <p:ext uri="{BB962C8B-B14F-4D97-AF65-F5344CB8AC3E}">
        <p14:creationId xmlns:p14="http://schemas.microsoft.com/office/powerpoint/2010/main" val="1369420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p:cNvSpPr/>
          <p:nvPr/>
        </p:nvSpPr>
        <p:spPr>
          <a:xfrm>
            <a:off x="6930612" y="3127375"/>
            <a:ext cx="4317736" cy="3095625"/>
          </a:xfrm>
          <a:prstGeom prst="wedgeRoundRectCallout">
            <a:avLst>
              <a:gd name="adj1" fmla="val 46079"/>
              <a:gd name="adj2" fmla="val 66603"/>
              <a:gd name="adj3" fmla="val 16667"/>
            </a:avLst>
          </a:prstGeom>
          <a:solidFill>
            <a:schemeClr val="tx1"/>
          </a:solidFill>
          <a:ln w="12700" cap="flat">
            <a:solidFill>
              <a:schemeClr val="bg2"/>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
        <p:nvSpPr>
          <p:cNvPr id="716" name="Shape 71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7" name="Shape 71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718" name="Shape 718"/>
          <p:cNvSpPr>
            <a:spLocks noGrp="1"/>
          </p:cNvSpPr>
          <p:nvPr>
            <p:ph type="body" idx="13"/>
          </p:nvPr>
        </p:nvSpPr>
        <p:spPr>
          <a:prstGeom prst="rect">
            <a:avLst/>
          </a:prstGeom>
        </p:spPr>
        <p:txBody>
          <a:bodyPr/>
          <a:lstStyle/>
          <a:p>
            <a:r>
              <a:t>REVIEW</a:t>
            </a:r>
          </a:p>
        </p:txBody>
      </p:sp>
      <p:sp>
        <p:nvSpPr>
          <p:cNvPr id="719" name="Shape 719"/>
          <p:cNvSpPr>
            <a:spLocks noGrp="1"/>
          </p:cNvSpPr>
          <p:nvPr>
            <p:ph type="title"/>
          </p:nvPr>
        </p:nvSpPr>
        <p:spPr>
          <a:prstGeom prst="rect">
            <a:avLst/>
          </a:prstGeom>
        </p:spPr>
        <p:txBody>
          <a:bodyPr/>
          <a:lstStyle>
            <a:lvl1pPr>
              <a:lnSpc>
                <a:spcPct val="100000"/>
              </a:lnSpc>
            </a:lvl1pPr>
          </a:lstStyle>
          <a:p>
            <a:r>
              <a:rPr lang="en-US" dirty="0" smtClean="0"/>
              <a:t>JAVASCRIPT OBJECT NOTATION (JSON)</a:t>
            </a:r>
            <a:endParaRPr dirty="0"/>
          </a:p>
        </p:txBody>
      </p:sp>
      <p:sp>
        <p:nvSpPr>
          <p:cNvPr id="720" name="Shape 72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77</a:t>
            </a:fld>
            <a:endParaRPr/>
          </a:p>
        </p:txBody>
      </p:sp>
      <p:sp>
        <p:nvSpPr>
          <p:cNvPr id="6" name="TextBox 5"/>
          <p:cNvSpPr txBox="1"/>
          <p:nvPr/>
        </p:nvSpPr>
        <p:spPr>
          <a:xfrm>
            <a:off x="7190936" y="3416598"/>
            <a:ext cx="4482856"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a:t>
            </a:r>
            <a:b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a:t>
            </a:r>
            <a:r>
              <a:rPr kumimoji="0" lang="en-US" sz="2000" b="0" i="0" u="none" strike="noStrike" cap="none" spc="0" normalizeH="0" baseline="0" dirty="0" err="1" smtClean="0">
                <a:ln>
                  <a:noFill/>
                </a:ln>
                <a:solidFill>
                  <a:schemeClr val="bg1"/>
                </a:solidFill>
                <a:effectLst/>
                <a:uFill>
                  <a:solidFill>
                    <a:srgbClr val="FFFFFF"/>
                  </a:solidFill>
                </a:uFill>
                <a:latin typeface="American Typewriter"/>
                <a:cs typeface="American Typewriter"/>
                <a:sym typeface="News706BT-RomanC"/>
              </a:rPr>
              <a:t>meal_id</a:t>
            </a: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“123”,</a:t>
            </a:r>
          </a:p>
          <a:p>
            <a:pPr marL="0" marR="0" indent="0" algn="l" defTabSz="1308100" rtl="0" fontAlgn="auto" latinLnBrk="0" hangingPunct="0">
              <a:lnSpc>
                <a:spcPct val="100000"/>
              </a:lnSpc>
              <a:spcBef>
                <a:spcPts val="0"/>
              </a:spcBef>
              <a:spcAft>
                <a:spcPts val="0"/>
              </a:spcAft>
              <a:buClr>
                <a:srgbClr val="FFFFFF"/>
              </a:buClr>
              <a:buSzTx/>
              <a:buFontTx/>
              <a:buNone/>
              <a:tabLst/>
            </a:pPr>
            <a:r>
              <a:rPr lang="en-US" sz="2000" dirty="0">
                <a:solidFill>
                  <a:schemeClr val="bg1"/>
                </a:solidFill>
                <a:latin typeface="American Typewriter"/>
                <a:cs typeface="American Typewriter"/>
              </a:rPr>
              <a:t> </a:t>
            </a:r>
            <a:r>
              <a:rPr lang="en-US" sz="2000" dirty="0" smtClean="0">
                <a:solidFill>
                  <a:schemeClr val="bg1"/>
                </a:solidFill>
                <a:latin typeface="American Typewriter"/>
                <a:cs typeface="American Typewriter"/>
              </a:rPr>
              <a:t>   </a:t>
            </a:r>
            <a:r>
              <a:rPr lang="en-US" sz="2000" dirty="0" err="1" smtClean="0">
                <a:solidFill>
                  <a:schemeClr val="bg1"/>
                </a:solidFill>
                <a:latin typeface="American Typewriter"/>
                <a:cs typeface="American Typewriter"/>
              </a:rPr>
              <a:t>meal_name</a:t>
            </a:r>
            <a:r>
              <a:rPr lang="en-US" sz="2000" dirty="0" smtClean="0">
                <a:solidFill>
                  <a:schemeClr val="bg1"/>
                </a:solidFill>
                <a:latin typeface="American Typewriter"/>
                <a:cs typeface="American Typewriter"/>
              </a:rPr>
              <a:t>: “Greek Yogurt”,</a:t>
            </a:r>
            <a:br>
              <a:rPr lang="en-US" sz="2000" dirty="0" smtClean="0">
                <a:solidFill>
                  <a:schemeClr val="bg1"/>
                </a:solidFill>
                <a:latin typeface="American Typewriter"/>
                <a:cs typeface="American Typewriter"/>
              </a:rPr>
            </a:br>
            <a:r>
              <a:rPr lang="en-US" sz="2000" dirty="0" smtClean="0">
                <a:solidFill>
                  <a:schemeClr val="bg1"/>
                </a:solidFill>
                <a:latin typeface="American Typewriter"/>
                <a:cs typeface="American Typewriter"/>
              </a:rPr>
              <a:t>    calories: “160”,</a:t>
            </a:r>
          </a:p>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000" b="0" i="0" u="none" strike="noStrike" cap="none" spc="0" normalizeH="0" baseline="0" dirty="0">
                <a:ln>
                  <a:noFill/>
                </a:ln>
                <a:solidFill>
                  <a:schemeClr val="bg1"/>
                </a:solidFill>
                <a:effectLst/>
                <a:uFill>
                  <a:solidFill>
                    <a:srgbClr val="FFFFFF"/>
                  </a:solidFill>
                </a:uFill>
                <a:latin typeface="American Typewriter"/>
                <a:cs typeface="American Typewriter"/>
                <a:sym typeface="News706BT-RomanC"/>
              </a:rPr>
              <a:t> </a:t>
            </a: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carbohydrates: “16”,</a:t>
            </a:r>
            <a:b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protein: “14”,</a:t>
            </a:r>
            <a:b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    fat: “0”</a:t>
            </a:r>
            <a:b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br>
            <a:r>
              <a:rPr kumimoji="0" lang="en-US" sz="2000" b="0" i="0" u="none" strike="noStrike" cap="none" spc="0" normalizeH="0" baseline="0" dirty="0" smtClean="0">
                <a:ln>
                  <a:noFill/>
                </a:ln>
                <a:solidFill>
                  <a:schemeClr val="bg1"/>
                </a:solidFill>
                <a:effectLst/>
                <a:uFill>
                  <a:solidFill>
                    <a:srgbClr val="FFFFFF"/>
                  </a:solidFill>
                </a:uFill>
                <a:latin typeface="American Typewriter"/>
                <a:cs typeface="American Typewriter"/>
                <a:sym typeface="News706BT-RomanC"/>
              </a:rPr>
              <a:t>}</a:t>
            </a:r>
            <a:endParaRPr kumimoji="0" lang="en-US" sz="2000" b="0" i="0" u="none" strike="noStrike" cap="none" spc="0" normalizeH="0" baseline="0" dirty="0">
              <a:ln>
                <a:noFill/>
              </a:ln>
              <a:solidFill>
                <a:schemeClr val="bg1"/>
              </a:solidFill>
              <a:effectLst/>
              <a:uFill>
                <a:solidFill>
                  <a:srgbClr val="FFFFFF"/>
                </a:solidFill>
              </a:uFill>
              <a:latin typeface="American Typewriter"/>
              <a:cs typeface="American Typewriter"/>
              <a:sym typeface="News706BT-RomanC"/>
            </a:endParaRPr>
          </a:p>
        </p:txBody>
      </p:sp>
      <p:sp>
        <p:nvSpPr>
          <p:cNvPr id="8" name="Rounded Rectangular Callout 7"/>
          <p:cNvSpPr/>
          <p:nvPr/>
        </p:nvSpPr>
        <p:spPr>
          <a:xfrm>
            <a:off x="809576" y="3127375"/>
            <a:ext cx="4317736" cy="3095625"/>
          </a:xfrm>
          <a:prstGeom prst="wedgeRoundRectCallout">
            <a:avLst>
              <a:gd name="adj1" fmla="val -45465"/>
              <a:gd name="adj2" fmla="val 63526"/>
              <a:gd name="adj3" fmla="val 16667"/>
            </a:avLst>
          </a:prstGeom>
          <a:solidFill>
            <a:schemeClr val="tx1"/>
          </a:solidFill>
          <a:ln w="12700" cap="flat">
            <a:solidFill>
              <a:schemeClr val="bg2"/>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
                <a:srgbClr val="FFFFFF"/>
              </a:buClr>
              <a:buSzTx/>
              <a:buFontTx/>
              <a:buNone/>
              <a:tabLst/>
            </a:pPr>
            <a:endParaRPr kumimoji="0" lang="en-US"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endParaRPr>
          </a:p>
        </p:txBody>
      </p:sp>
      <p:sp>
        <p:nvSpPr>
          <p:cNvPr id="9" name="TextBox 8"/>
          <p:cNvSpPr txBox="1"/>
          <p:nvPr/>
        </p:nvSpPr>
        <p:spPr>
          <a:xfrm>
            <a:off x="1031812" y="3398786"/>
            <a:ext cx="3984382"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1308100" rtl="0" fontAlgn="auto" latinLnBrk="0" hangingPunct="0">
              <a:lnSpc>
                <a:spcPct val="100000"/>
              </a:lnSpc>
              <a:spcBef>
                <a:spcPts val="0"/>
              </a:spcBef>
              <a:spcAft>
                <a:spcPts val="0"/>
              </a:spcAft>
              <a:buClr>
                <a:srgbClr val="FFFFFF"/>
              </a:buClr>
              <a:buSzTx/>
              <a:buFontTx/>
              <a:buNone/>
              <a:tabLst/>
            </a:pPr>
            <a:r>
              <a:rPr kumimoji="0" lang="en-US" sz="2400" b="0" i="0" u="none" strike="noStrike" cap="none" spc="0" normalizeH="0" baseline="0" dirty="0" smtClean="0">
                <a:ln>
                  <a:noFill/>
                </a:ln>
                <a:solidFill>
                  <a:srgbClr val="000000"/>
                </a:solidFill>
                <a:effectLst/>
                <a:uFill>
                  <a:solidFill>
                    <a:srgbClr val="FFFFFF"/>
                  </a:solidFill>
                </a:uFill>
                <a:latin typeface="American Typewriter"/>
                <a:ea typeface="+mn-ea"/>
                <a:cs typeface="American Typewriter"/>
                <a:sym typeface="News706BT-RomanC"/>
              </a:rPr>
              <a:t>GET /food/nutrition/?query=</a:t>
            </a:r>
            <a:r>
              <a:rPr kumimoji="0" lang="en-US" sz="2400" b="0" i="0" u="none" strike="noStrike" cap="none" spc="0" normalizeH="0" baseline="0" dirty="0" err="1" smtClean="0">
                <a:ln>
                  <a:noFill/>
                </a:ln>
                <a:solidFill>
                  <a:srgbClr val="000000"/>
                </a:solidFill>
                <a:effectLst/>
                <a:uFill>
                  <a:solidFill>
                    <a:srgbClr val="FFFFFF"/>
                  </a:solidFill>
                </a:uFill>
                <a:latin typeface="American Typewriter"/>
                <a:ea typeface="+mn-ea"/>
                <a:cs typeface="American Typewriter"/>
                <a:sym typeface="News706BT-RomanC"/>
              </a:rPr>
              <a:t>Greek+Yogurt</a:t>
            </a:r>
            <a:r>
              <a:rPr kumimoji="0" lang="en-US" sz="2400" b="0" i="0" u="none" strike="noStrike" cap="none" spc="0" normalizeH="0" baseline="0" dirty="0" smtClean="0">
                <a:ln>
                  <a:noFill/>
                </a:ln>
                <a:solidFill>
                  <a:srgbClr val="000000"/>
                </a:solidFill>
                <a:effectLst/>
                <a:uFill>
                  <a:solidFill>
                    <a:srgbClr val="FFFFFF"/>
                  </a:solidFill>
                </a:uFill>
                <a:latin typeface="American Typewriter"/>
                <a:ea typeface="+mn-ea"/>
                <a:cs typeface="American Typewriter"/>
                <a:sym typeface="News706BT-RomanC"/>
              </a:rPr>
              <a:t/>
            </a:r>
            <a:br>
              <a:rPr kumimoji="0" lang="en-US" sz="2400" b="0" i="0" u="none" strike="noStrike" cap="none" spc="0" normalizeH="0" baseline="0" dirty="0" smtClean="0">
                <a:ln>
                  <a:noFill/>
                </a:ln>
                <a:solidFill>
                  <a:srgbClr val="000000"/>
                </a:solidFill>
                <a:effectLst/>
                <a:uFill>
                  <a:solidFill>
                    <a:srgbClr val="FFFFFF"/>
                  </a:solidFill>
                </a:uFill>
                <a:latin typeface="American Typewriter"/>
                <a:ea typeface="+mn-ea"/>
                <a:cs typeface="American Typewriter"/>
                <a:sym typeface="News706BT-RomanC"/>
              </a:rPr>
            </a:br>
            <a:r>
              <a:rPr kumimoji="0" lang="en-US" sz="2400" b="0" i="0" u="none" strike="noStrike" cap="none" spc="0" normalizeH="0" baseline="0" dirty="0" smtClean="0">
                <a:ln>
                  <a:noFill/>
                </a:ln>
                <a:solidFill>
                  <a:srgbClr val="000000"/>
                </a:solidFill>
                <a:effectLst/>
                <a:uFill>
                  <a:solidFill>
                    <a:srgbClr val="FFFFFF"/>
                  </a:solidFill>
                </a:uFill>
                <a:latin typeface="American Typewriter"/>
                <a:ea typeface="+mn-ea"/>
                <a:cs typeface="American Typewriter"/>
                <a:sym typeface="News706BT-RomanC"/>
              </a:rPr>
              <a:t/>
            </a:r>
            <a:br>
              <a:rPr kumimoji="0" lang="en-US" sz="2400" b="0" i="0" u="none" strike="noStrike" cap="none" spc="0" normalizeH="0" baseline="0" dirty="0" smtClean="0">
                <a:ln>
                  <a:noFill/>
                </a:ln>
                <a:solidFill>
                  <a:srgbClr val="000000"/>
                </a:solidFill>
                <a:effectLst/>
                <a:uFill>
                  <a:solidFill>
                    <a:srgbClr val="FFFFFF"/>
                  </a:solidFill>
                </a:uFill>
                <a:latin typeface="American Typewriter"/>
                <a:ea typeface="+mn-ea"/>
                <a:cs typeface="American Typewriter"/>
                <a:sym typeface="News706BT-RomanC"/>
              </a:rPr>
            </a:br>
            <a:r>
              <a:rPr kumimoji="0" lang="en-US" sz="2400" b="0" i="0" u="none" strike="noStrike" cap="none" spc="0" normalizeH="0" baseline="0" dirty="0" smtClean="0">
                <a:ln>
                  <a:noFill/>
                </a:ln>
                <a:solidFill>
                  <a:srgbClr val="000000"/>
                </a:solidFill>
                <a:effectLst/>
                <a:uFill>
                  <a:solidFill>
                    <a:srgbClr val="FFFFFF"/>
                  </a:solidFill>
                </a:uFill>
                <a:latin typeface="American Typewriter"/>
                <a:ea typeface="+mn-ea"/>
                <a:cs typeface="American Typewriter"/>
                <a:sym typeface="News706BT-RomanC"/>
              </a:rPr>
              <a:t>Host: </a:t>
            </a:r>
            <a:r>
              <a:rPr kumimoji="0" lang="en-US" sz="2400" b="0" i="0" u="none" strike="noStrike" cap="none" spc="0" normalizeH="0" baseline="0" dirty="0" err="1" smtClean="0">
                <a:ln>
                  <a:noFill/>
                </a:ln>
                <a:solidFill>
                  <a:srgbClr val="000000"/>
                </a:solidFill>
                <a:effectLst/>
                <a:uFill>
                  <a:solidFill>
                    <a:srgbClr val="FFFFFF"/>
                  </a:solidFill>
                </a:uFill>
                <a:latin typeface="American Typewriter"/>
                <a:ea typeface="+mn-ea"/>
                <a:cs typeface="American Typewriter"/>
                <a:sym typeface="News706BT-RomanC"/>
              </a:rPr>
              <a:t>foodapi.com</a:t>
            </a:r>
            <a:r>
              <a:rPr kumimoji="0" lang="en-US" sz="2400" b="0" i="0" u="none" strike="noStrike" cap="none" spc="0" normalizeH="0" baseline="0" dirty="0" smtClean="0">
                <a:ln>
                  <a:noFill/>
                </a:ln>
                <a:solidFill>
                  <a:srgbClr val="000000"/>
                </a:solidFill>
                <a:effectLst/>
                <a:uFill>
                  <a:solidFill>
                    <a:srgbClr val="FFFFFF"/>
                  </a:solidFill>
                </a:uFill>
                <a:latin typeface="American Typewriter"/>
                <a:ea typeface="+mn-ea"/>
                <a:cs typeface="American Typewriter"/>
                <a:sym typeface="News706BT-RomanC"/>
              </a:rPr>
              <a:t/>
            </a:r>
            <a:br>
              <a:rPr kumimoji="0" lang="en-US" sz="2400" b="0" i="0" u="none" strike="noStrike" cap="none" spc="0" normalizeH="0" baseline="0" dirty="0" smtClean="0">
                <a:ln>
                  <a:noFill/>
                </a:ln>
                <a:solidFill>
                  <a:srgbClr val="000000"/>
                </a:solidFill>
                <a:effectLst/>
                <a:uFill>
                  <a:solidFill>
                    <a:srgbClr val="FFFFFF"/>
                  </a:solidFill>
                </a:uFill>
                <a:latin typeface="American Typewriter"/>
                <a:ea typeface="+mn-ea"/>
                <a:cs typeface="American Typewriter"/>
                <a:sym typeface="News706BT-RomanC"/>
              </a:rPr>
            </a:br>
            <a:r>
              <a:rPr kumimoji="0" lang="en-US" sz="2400" b="0" i="0" u="none" strike="noStrike" cap="none" spc="0" normalizeH="0" baseline="0" dirty="0" smtClean="0">
                <a:ln>
                  <a:noFill/>
                </a:ln>
                <a:solidFill>
                  <a:srgbClr val="000000"/>
                </a:solidFill>
                <a:effectLst/>
                <a:uFill>
                  <a:solidFill>
                    <a:srgbClr val="FFFFFF"/>
                  </a:solidFill>
                </a:uFill>
                <a:latin typeface="American Typewriter"/>
                <a:ea typeface="+mn-ea"/>
                <a:cs typeface="American Typewriter"/>
                <a:sym typeface="News706BT-RomanC"/>
              </a:rPr>
              <a:t>User-Agent:</a:t>
            </a:r>
            <a:r>
              <a:rPr kumimoji="0" lang="en-US" sz="2400" b="0" i="0" u="none" strike="noStrike" cap="none" spc="0" normalizeH="0" dirty="0" smtClean="0">
                <a:ln>
                  <a:noFill/>
                </a:ln>
                <a:solidFill>
                  <a:srgbClr val="000000"/>
                </a:solidFill>
                <a:effectLst/>
                <a:uFill>
                  <a:solidFill>
                    <a:srgbClr val="FFFFFF"/>
                  </a:solidFill>
                </a:uFill>
                <a:latin typeface="American Typewriter"/>
                <a:ea typeface="+mn-ea"/>
                <a:cs typeface="American Typewriter"/>
                <a:sym typeface="News706BT-RomanC"/>
              </a:rPr>
              <a:t> “My App”</a:t>
            </a:r>
            <a:endParaRPr kumimoji="0" lang="en-US" sz="2400" b="0" i="0" u="none" strike="noStrike" cap="none" spc="0" normalizeH="0" baseline="0" dirty="0">
              <a:ln>
                <a:noFill/>
              </a:ln>
              <a:solidFill>
                <a:srgbClr val="000000"/>
              </a:solidFill>
              <a:effectLst/>
              <a:uFill>
                <a:solidFill>
                  <a:srgbClr val="FFFFFF"/>
                </a:solidFill>
              </a:uFill>
              <a:latin typeface="American Typewriter"/>
              <a:ea typeface="+mn-ea"/>
              <a:cs typeface="American Typewriter"/>
              <a:sym typeface="News706BT-RomanC"/>
            </a:endParaRPr>
          </a:p>
        </p:txBody>
      </p:sp>
    </p:spTree>
    <p:extLst>
      <p:ext uri="{BB962C8B-B14F-4D97-AF65-F5344CB8AC3E}">
        <p14:creationId xmlns:p14="http://schemas.microsoft.com/office/powerpoint/2010/main" val="96918361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Shape 814"/>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15" name="Shape 815"/>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16" name="Shape 816"/>
          <p:cNvSpPr>
            <a:spLocks noGrp="1"/>
          </p:cNvSpPr>
          <p:nvPr>
            <p:ph type="body" idx="13"/>
          </p:nvPr>
        </p:nvSpPr>
        <p:spPr>
          <a:prstGeom prst="rect">
            <a:avLst/>
          </a:prstGeom>
        </p:spPr>
        <p:txBody>
          <a:bodyPr/>
          <a:lstStyle/>
          <a:p>
            <a:r>
              <a:t>Web Development</a:t>
            </a:r>
          </a:p>
        </p:txBody>
      </p:sp>
      <p:sp>
        <p:nvSpPr>
          <p:cNvPr id="817" name="Shape 817"/>
          <p:cNvSpPr>
            <a:spLocks noGrp="1"/>
          </p:cNvSpPr>
          <p:nvPr>
            <p:ph type="body" idx="14"/>
          </p:nvPr>
        </p:nvSpPr>
        <p:spPr>
          <a:prstGeom prst="rect">
            <a:avLst/>
          </a:prstGeom>
        </p:spPr>
        <p:txBody>
          <a:bodyPr/>
          <a:lstStyle/>
          <a:p>
            <a:r>
              <a:rPr lang="en-US" dirty="0" smtClean="0"/>
              <a:t>FINAL PROJECT</a:t>
            </a:r>
            <a:endParaRPr dirty="0"/>
          </a:p>
        </p:txBody>
      </p:sp>
      <p:sp>
        <p:nvSpPr>
          <p:cNvPr id="818" name="Shape 818"/>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78</a:t>
            </a:fld>
            <a:endParaRPr/>
          </a:p>
        </p:txBody>
      </p:sp>
    </p:spTree>
  </p:cSld>
  <p:clrMapOvr>
    <a:masterClrMapping/>
  </p:clrMapOvr>
  <p:transition xmlns:p14="http://schemas.microsoft.com/office/powerpoint/2010/mai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p:nvPr/>
        </p:nvSpPr>
        <p:spPr>
          <a:xfrm>
            <a:off x="635000" y="6350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23" name="Shape 823"/>
          <p:cNvSpPr/>
          <p:nvPr/>
        </p:nvSpPr>
        <p:spPr>
          <a:xfrm>
            <a:off x="635000" y="1219200"/>
            <a:ext cx="11734800" cy="11"/>
          </a:xfrm>
          <a:prstGeom prst="line">
            <a:avLst/>
          </a:prstGeom>
          <a:ln w="6350">
            <a:solidFill>
              <a:srgbClr val="FFFFFF"/>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24" name="Shape 824"/>
          <p:cNvSpPr>
            <a:spLocks noGrp="1"/>
          </p:cNvSpPr>
          <p:nvPr>
            <p:ph type="body" idx="13"/>
          </p:nvPr>
        </p:nvSpPr>
        <p:spPr>
          <a:prstGeom prst="rect">
            <a:avLst/>
          </a:prstGeom>
        </p:spPr>
        <p:txBody>
          <a:bodyPr/>
          <a:lstStyle/>
          <a:p>
            <a:r>
              <a:t>Web Development</a:t>
            </a:r>
          </a:p>
        </p:txBody>
      </p:sp>
      <p:sp>
        <p:nvSpPr>
          <p:cNvPr id="825" name="Shape 825"/>
          <p:cNvSpPr>
            <a:spLocks noGrp="1"/>
          </p:cNvSpPr>
          <p:nvPr>
            <p:ph type="body" idx="14"/>
          </p:nvPr>
        </p:nvSpPr>
        <p:spPr>
          <a:xfrm>
            <a:off x="635000" y="1473200"/>
            <a:ext cx="11734800" cy="2804161"/>
          </a:xfrm>
          <a:prstGeom prst="rect">
            <a:avLst/>
          </a:prstGeom>
        </p:spPr>
        <p:txBody>
          <a:bodyPr/>
          <a:lstStyle/>
          <a:p>
            <a:r>
              <a:t>Web Development</a:t>
            </a:r>
            <a:br/>
            <a:r>
              <a:t>Workflow</a:t>
            </a:r>
          </a:p>
        </p:txBody>
      </p:sp>
      <p:sp>
        <p:nvSpPr>
          <p:cNvPr id="826" name="Shape 826"/>
          <p:cNvSpPr>
            <a:spLocks noGrp="1"/>
          </p:cNvSpPr>
          <p:nvPr>
            <p:ph type="sldNum" sz="quarter" idx="2"/>
          </p:nvPr>
        </p:nvSpPr>
        <p:spPr>
          <a:xfrm>
            <a:off x="12022327" y="736600"/>
            <a:ext cx="354072"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79</a:t>
            </a:fld>
            <a:endParaRP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15" name="Shape 315"/>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16" name="Shape 316"/>
          <p:cNvSpPr>
            <a:spLocks noGrp="1"/>
          </p:cNvSpPr>
          <p:nvPr>
            <p:ph type="body" idx="13"/>
          </p:nvPr>
        </p:nvSpPr>
        <p:spPr>
          <a:prstGeom prst="rect">
            <a:avLst/>
          </a:prstGeom>
        </p:spPr>
        <p:txBody>
          <a:bodyPr/>
          <a:lstStyle/>
          <a:p>
            <a:r>
              <a:t>Learning Goals</a:t>
            </a:r>
          </a:p>
        </p:txBody>
      </p:sp>
      <p:sp>
        <p:nvSpPr>
          <p:cNvPr id="317" name="Shape 317"/>
          <p:cNvSpPr>
            <a:spLocks noGrp="1"/>
          </p:cNvSpPr>
          <p:nvPr>
            <p:ph type="title"/>
          </p:nvPr>
        </p:nvSpPr>
        <p:spPr>
          <a:xfrm>
            <a:off x="635000" y="1800225"/>
            <a:ext cx="11734800" cy="4872038"/>
          </a:xfrm>
          <a:prstGeom prst="rect">
            <a:avLst/>
          </a:prstGeom>
        </p:spPr>
        <p:txBody>
          <a:bodyPr/>
          <a:lstStyle/>
          <a:p>
            <a:pPr>
              <a:lnSpc>
                <a:spcPct val="100000"/>
              </a:lnSpc>
              <a:defRPr sz="8400" spc="-168"/>
            </a:pPr>
            <a:r>
              <a:t>...explain the </a:t>
            </a:r>
            <a:r>
              <a:rPr u="sng"/>
              <a:t>client-server model</a:t>
            </a:r>
            <a:r>
              <a:t> and the DIFFERENCE BETWEEN THE “</a:t>
            </a:r>
            <a:r>
              <a:rPr u="sng"/>
              <a:t>FRONT</a:t>
            </a:r>
            <a:r>
              <a:t>” &amp; “</a:t>
            </a:r>
            <a:r>
              <a:rPr u="sng"/>
              <a:t>BACK</a:t>
            </a:r>
            <a:r>
              <a:t>” ENDS.</a:t>
            </a:r>
          </a:p>
        </p:txBody>
      </p:sp>
      <p:sp>
        <p:nvSpPr>
          <p:cNvPr id="318" name="Shape 318"/>
          <p:cNvSpPr>
            <a:spLocks noGrp="1"/>
          </p:cNvSpPr>
          <p:nvPr>
            <p:ph type="sldNum" sz="quarter" idx="2"/>
          </p:nvPr>
        </p:nvSpPr>
        <p:spPr>
          <a:xfrm>
            <a:off x="12014200" y="739139"/>
            <a:ext cx="187452" cy="4267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cSld>
  <p:clrMapOvr>
    <a:masterClrMapping/>
  </p:clrMapOvr>
  <p:transition xmlns:p14="http://schemas.microsoft.com/office/powerpoint/2010/mai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31" name="Shape 83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32" name="Shape 832"/>
          <p:cNvSpPr>
            <a:spLocks noGrp="1"/>
          </p:cNvSpPr>
          <p:nvPr>
            <p:ph type="body" idx="13"/>
          </p:nvPr>
        </p:nvSpPr>
        <p:spPr>
          <a:prstGeom prst="rect">
            <a:avLst/>
          </a:prstGeom>
        </p:spPr>
        <p:txBody>
          <a:bodyPr/>
          <a:lstStyle/>
          <a:p>
            <a:r>
              <a:t>Web Development Workflow</a:t>
            </a:r>
            <a:br/>
            <a:r>
              <a:t>Workflow</a:t>
            </a:r>
          </a:p>
        </p:txBody>
      </p:sp>
      <p:sp>
        <p:nvSpPr>
          <p:cNvPr id="833" name="Shape 833"/>
          <p:cNvSpPr>
            <a:spLocks noGrp="1"/>
          </p:cNvSpPr>
          <p:nvPr>
            <p:ph type="title"/>
          </p:nvPr>
        </p:nvSpPr>
        <p:spPr>
          <a:prstGeom prst="rect">
            <a:avLst/>
          </a:prstGeom>
        </p:spPr>
        <p:txBody>
          <a:bodyPr/>
          <a:lstStyle>
            <a:lvl1pPr>
              <a:lnSpc>
                <a:spcPct val="100000"/>
              </a:lnSpc>
            </a:lvl1pPr>
          </a:lstStyle>
          <a:p>
            <a:r>
              <a:t>stages of web development</a:t>
            </a:r>
          </a:p>
        </p:txBody>
      </p:sp>
      <p:sp>
        <p:nvSpPr>
          <p:cNvPr id="834" name="Shape 834"/>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80</a:t>
            </a:fld>
            <a:endParaRPr/>
          </a:p>
        </p:txBody>
      </p:sp>
      <p:grpSp>
        <p:nvGrpSpPr>
          <p:cNvPr id="844" name="Group 844"/>
          <p:cNvGrpSpPr/>
          <p:nvPr/>
        </p:nvGrpSpPr>
        <p:grpSpPr>
          <a:xfrm>
            <a:off x="2089150" y="2635249"/>
            <a:ext cx="8826500" cy="2032002"/>
            <a:chOff x="0" y="0"/>
            <a:chExt cx="8826500" cy="2032000"/>
          </a:xfrm>
        </p:grpSpPr>
        <p:grpSp>
          <p:nvGrpSpPr>
            <p:cNvPr id="837" name="Group 837"/>
            <p:cNvGrpSpPr/>
            <p:nvPr/>
          </p:nvGrpSpPr>
          <p:grpSpPr>
            <a:xfrm>
              <a:off x="0" y="0"/>
              <a:ext cx="2032002" cy="2032001"/>
              <a:chOff x="0" y="0"/>
              <a:chExt cx="2032001" cy="2032000"/>
            </a:xfrm>
          </p:grpSpPr>
          <p:pic>
            <p:nvPicPr>
              <p:cNvPr id="835" name="droppedImage.pdf"/>
              <p:cNvPicPr>
                <a:picLocks noChangeAspect="1"/>
              </p:cNvPicPr>
              <p:nvPr/>
            </p:nvPicPr>
            <p:blipFill>
              <a:blip r:embed="rId2">
                <a:extLst/>
              </a:blip>
              <a:stretch>
                <a:fillRect/>
              </a:stretch>
            </p:blipFill>
            <p:spPr>
              <a:xfrm>
                <a:off x="0" y="0"/>
                <a:ext cx="2032002" cy="2032001"/>
              </a:xfrm>
              <a:prstGeom prst="rect">
                <a:avLst/>
              </a:prstGeom>
              <a:ln w="12700" cap="flat">
                <a:noFill/>
                <a:miter lim="400000"/>
              </a:ln>
              <a:effectLst/>
            </p:spPr>
          </p:pic>
          <p:sp>
            <p:nvSpPr>
              <p:cNvPr id="836" name="Shape 836"/>
              <p:cNvSpPr/>
              <p:nvPr/>
            </p:nvSpPr>
            <p:spPr>
              <a:xfrm>
                <a:off x="176244" y="605192"/>
                <a:ext cx="1679514" cy="8216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75000"/>
                  </a:lnSpc>
                  <a:buClr>
                    <a:srgbClr val="000000"/>
                  </a:buClr>
                  <a:defRPr sz="3000" spc="-59">
                    <a:latin typeface="+mj-lt"/>
                    <a:ea typeface="+mj-ea"/>
                    <a:cs typeface="+mj-cs"/>
                    <a:sym typeface="PFDinTextCompPro-Bold"/>
                  </a:defRPr>
                </a:lvl1pPr>
              </a:lstStyle>
              <a:p>
                <a:r>
                  <a:t>DESIGN &amp; SPEC</a:t>
                </a:r>
              </a:p>
            </p:txBody>
          </p:sp>
        </p:grpSp>
        <p:grpSp>
          <p:nvGrpSpPr>
            <p:cNvPr id="840" name="Group 840"/>
            <p:cNvGrpSpPr/>
            <p:nvPr/>
          </p:nvGrpSpPr>
          <p:grpSpPr>
            <a:xfrm>
              <a:off x="3403600" y="0"/>
              <a:ext cx="2032000" cy="2032000"/>
              <a:chOff x="0" y="0"/>
              <a:chExt cx="2032000" cy="2032000"/>
            </a:xfrm>
          </p:grpSpPr>
          <p:pic>
            <p:nvPicPr>
              <p:cNvPr id="838" name="droppedImage.pdf"/>
              <p:cNvPicPr>
                <a:picLocks noChangeAspect="1"/>
              </p:cNvPicPr>
              <p:nvPr/>
            </p:nvPicPr>
            <p:blipFill>
              <a:blip r:embed="rId3">
                <a:extLst/>
              </a:blip>
              <a:stretch>
                <a:fillRect/>
              </a:stretch>
            </p:blipFill>
            <p:spPr>
              <a:xfrm>
                <a:off x="0" y="0"/>
                <a:ext cx="2032000" cy="2032000"/>
              </a:xfrm>
              <a:prstGeom prst="rect">
                <a:avLst/>
              </a:prstGeom>
              <a:ln w="12700" cap="flat">
                <a:noFill/>
                <a:miter lim="400000"/>
              </a:ln>
              <a:effectLst/>
            </p:spPr>
          </p:pic>
          <p:sp>
            <p:nvSpPr>
              <p:cNvPr id="839" name="Shape 839"/>
              <p:cNvSpPr/>
              <p:nvPr/>
            </p:nvSpPr>
            <p:spPr>
              <a:xfrm>
                <a:off x="393700" y="812800"/>
                <a:ext cx="1244600" cy="3937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nSpc>
                    <a:spcPct val="75000"/>
                  </a:lnSpc>
                  <a:buClr>
                    <a:srgbClr val="000000"/>
                  </a:buClr>
                  <a:defRPr sz="3000" spc="-59">
                    <a:latin typeface="+mj-lt"/>
                    <a:ea typeface="+mj-ea"/>
                    <a:cs typeface="+mj-cs"/>
                    <a:sym typeface="PFDinTextCompPro-Bold"/>
                  </a:defRPr>
                </a:lvl1pPr>
              </a:lstStyle>
              <a:p>
                <a:r>
                  <a:t>DEVELOP</a:t>
                </a:r>
              </a:p>
            </p:txBody>
          </p:sp>
        </p:grpSp>
        <p:grpSp>
          <p:nvGrpSpPr>
            <p:cNvPr id="843" name="Group 843"/>
            <p:cNvGrpSpPr/>
            <p:nvPr/>
          </p:nvGrpSpPr>
          <p:grpSpPr>
            <a:xfrm>
              <a:off x="6794500" y="0"/>
              <a:ext cx="2032000" cy="2032000"/>
              <a:chOff x="0" y="0"/>
              <a:chExt cx="2032000" cy="2032000"/>
            </a:xfrm>
          </p:grpSpPr>
          <p:pic>
            <p:nvPicPr>
              <p:cNvPr id="841" name="droppedImage.pdf"/>
              <p:cNvPicPr>
                <a:picLocks noChangeAspect="1"/>
              </p:cNvPicPr>
              <p:nvPr/>
            </p:nvPicPr>
            <p:blipFill>
              <a:blip r:embed="rId4">
                <a:extLst/>
              </a:blip>
              <a:stretch>
                <a:fillRect/>
              </a:stretch>
            </p:blipFill>
            <p:spPr>
              <a:xfrm>
                <a:off x="0" y="0"/>
                <a:ext cx="2032000" cy="2032000"/>
              </a:xfrm>
              <a:prstGeom prst="rect">
                <a:avLst/>
              </a:prstGeom>
              <a:ln w="12700" cap="flat">
                <a:noFill/>
                <a:miter lim="400000"/>
              </a:ln>
              <a:effectLst/>
            </p:spPr>
          </p:pic>
          <p:sp>
            <p:nvSpPr>
              <p:cNvPr id="842" name="Shape 842"/>
              <p:cNvSpPr/>
              <p:nvPr/>
            </p:nvSpPr>
            <p:spPr>
              <a:xfrm>
                <a:off x="177800" y="889000"/>
                <a:ext cx="1676400" cy="3937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ct val="75000"/>
                  </a:lnSpc>
                  <a:buClr>
                    <a:srgbClr val="000000"/>
                  </a:buClr>
                  <a:defRPr sz="3000" spc="-59">
                    <a:solidFill>
                      <a:srgbClr val="000000"/>
                    </a:solidFill>
                    <a:uFill>
                      <a:solidFill>
                        <a:srgbClr val="000000"/>
                      </a:solidFill>
                    </a:uFill>
                    <a:latin typeface="+mj-lt"/>
                    <a:ea typeface="+mj-ea"/>
                    <a:cs typeface="+mj-cs"/>
                    <a:sym typeface="PFDinTextCompPro-Bold"/>
                  </a:defRPr>
                </a:lvl1pPr>
              </a:lstStyle>
              <a:p>
                <a:r>
                  <a:t>TEST &amp; QA</a:t>
                </a:r>
              </a:p>
            </p:txBody>
          </p:sp>
        </p:grpSp>
      </p:grpSp>
    </p:spTree>
  </p:cSld>
  <p:clrMapOvr>
    <a:masterClrMapping/>
  </p:clrMapOvr>
  <p:transition xmlns:p14="http://schemas.microsoft.com/office/powerpoint/2010/mai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47" name="Shape 847"/>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48" name="Shape 848"/>
          <p:cNvSpPr>
            <a:spLocks noGrp="1"/>
          </p:cNvSpPr>
          <p:nvPr>
            <p:ph type="body" idx="13"/>
          </p:nvPr>
        </p:nvSpPr>
        <p:spPr>
          <a:prstGeom prst="rect">
            <a:avLst/>
          </a:prstGeom>
        </p:spPr>
        <p:txBody>
          <a:bodyPr/>
          <a:lstStyle/>
          <a:p>
            <a:r>
              <a:t>Web Development Workflow</a:t>
            </a:r>
          </a:p>
        </p:txBody>
      </p:sp>
      <p:sp>
        <p:nvSpPr>
          <p:cNvPr id="849" name="Shape 849"/>
          <p:cNvSpPr>
            <a:spLocks noGrp="1"/>
          </p:cNvSpPr>
          <p:nvPr>
            <p:ph type="title"/>
          </p:nvPr>
        </p:nvSpPr>
        <p:spPr>
          <a:prstGeom prst="rect">
            <a:avLst/>
          </a:prstGeom>
        </p:spPr>
        <p:txBody>
          <a:bodyPr/>
          <a:lstStyle>
            <a:lvl1pPr>
              <a:lnSpc>
                <a:spcPct val="100000"/>
              </a:lnSpc>
            </a:lvl1pPr>
          </a:lstStyle>
          <a:p>
            <a:r>
              <a:t>Waterfall </a:t>
            </a:r>
          </a:p>
        </p:txBody>
      </p:sp>
      <p:sp>
        <p:nvSpPr>
          <p:cNvPr id="850" name="Shape 850"/>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81</a:t>
            </a:fld>
            <a:endParaRPr/>
          </a:p>
        </p:txBody>
      </p:sp>
      <p:grpSp>
        <p:nvGrpSpPr>
          <p:cNvPr id="858" name="Group 858"/>
          <p:cNvGrpSpPr/>
          <p:nvPr/>
        </p:nvGrpSpPr>
        <p:grpSpPr>
          <a:xfrm>
            <a:off x="4336098" y="1384300"/>
            <a:ext cx="1722202" cy="5626100"/>
            <a:chOff x="0" y="0"/>
            <a:chExt cx="1722201" cy="5626099"/>
          </a:xfrm>
        </p:grpSpPr>
        <p:pic>
          <p:nvPicPr>
            <p:cNvPr id="851" name="droppedImage.pdf"/>
            <p:cNvPicPr>
              <a:picLocks noChangeAspect="1"/>
            </p:cNvPicPr>
            <p:nvPr/>
          </p:nvPicPr>
          <p:blipFill>
            <a:blip r:embed="rId3">
              <a:extLst/>
            </a:blip>
            <a:stretch>
              <a:fillRect/>
            </a:stretch>
          </p:blipFill>
          <p:spPr>
            <a:xfrm>
              <a:off x="20001" y="0"/>
              <a:ext cx="1663704" cy="1663702"/>
            </a:xfrm>
            <a:prstGeom prst="rect">
              <a:avLst/>
            </a:prstGeom>
            <a:ln w="12700" cap="flat">
              <a:noFill/>
              <a:miter lim="400000"/>
            </a:ln>
            <a:effectLst/>
          </p:spPr>
        </p:pic>
        <p:grpSp>
          <p:nvGrpSpPr>
            <p:cNvPr id="854" name="Group 854"/>
            <p:cNvGrpSpPr/>
            <p:nvPr/>
          </p:nvGrpSpPr>
          <p:grpSpPr>
            <a:xfrm>
              <a:off x="0" y="1981200"/>
              <a:ext cx="1663700" cy="1663700"/>
              <a:chOff x="0" y="0"/>
              <a:chExt cx="1663699" cy="1663699"/>
            </a:xfrm>
          </p:grpSpPr>
          <p:pic>
            <p:nvPicPr>
              <p:cNvPr id="852" name="droppedImage.pdf"/>
              <p:cNvPicPr>
                <a:picLocks noChangeAspect="1"/>
              </p:cNvPicPr>
              <p:nvPr/>
            </p:nvPicPr>
            <p:blipFill>
              <a:blip r:embed="rId4">
                <a:extLst/>
              </a:blip>
              <a:stretch>
                <a:fillRect/>
              </a:stretch>
            </p:blipFill>
            <p:spPr>
              <a:xfrm>
                <a:off x="0" y="0"/>
                <a:ext cx="1663700" cy="1663700"/>
              </a:xfrm>
              <a:prstGeom prst="rect">
                <a:avLst/>
              </a:prstGeom>
              <a:ln w="12700" cap="flat">
                <a:noFill/>
                <a:miter lim="400000"/>
              </a:ln>
              <a:effectLst/>
            </p:spPr>
          </p:pic>
          <p:sp>
            <p:nvSpPr>
              <p:cNvPr id="853" name="Shape 853"/>
              <p:cNvSpPr/>
              <p:nvPr/>
            </p:nvSpPr>
            <p:spPr>
              <a:xfrm>
                <a:off x="322342" y="667902"/>
                <a:ext cx="1092201" cy="317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75000"/>
                  </a:lnSpc>
                  <a:buClr>
                    <a:srgbClr val="000000"/>
                  </a:buClr>
                  <a:defRPr sz="3000" spc="-59">
                    <a:latin typeface="+mj-lt"/>
                    <a:ea typeface="+mj-ea"/>
                    <a:cs typeface="+mj-cs"/>
                    <a:sym typeface="PFDinTextCompPro-Bold"/>
                  </a:defRPr>
                </a:lvl1pPr>
              </a:lstStyle>
              <a:p>
                <a:r>
                  <a:t>DEVELOP</a:t>
                </a:r>
              </a:p>
            </p:txBody>
          </p:sp>
        </p:grpSp>
        <p:grpSp>
          <p:nvGrpSpPr>
            <p:cNvPr id="857" name="Group 857"/>
            <p:cNvGrpSpPr/>
            <p:nvPr/>
          </p:nvGrpSpPr>
          <p:grpSpPr>
            <a:xfrm>
              <a:off x="58501" y="3962400"/>
              <a:ext cx="1663701" cy="1663700"/>
              <a:chOff x="0" y="0"/>
              <a:chExt cx="1663699" cy="1663699"/>
            </a:xfrm>
          </p:grpSpPr>
          <p:pic>
            <p:nvPicPr>
              <p:cNvPr id="855" name="droppedImage.pdf"/>
              <p:cNvPicPr>
                <a:picLocks noChangeAspect="1"/>
              </p:cNvPicPr>
              <p:nvPr/>
            </p:nvPicPr>
            <p:blipFill>
              <a:blip r:embed="rId5">
                <a:extLst/>
              </a:blip>
              <a:stretch>
                <a:fillRect/>
              </a:stretch>
            </p:blipFill>
            <p:spPr>
              <a:xfrm>
                <a:off x="0" y="0"/>
                <a:ext cx="1663700" cy="1663700"/>
              </a:xfrm>
              <a:prstGeom prst="rect">
                <a:avLst/>
              </a:prstGeom>
              <a:ln w="12700" cap="flat">
                <a:noFill/>
                <a:miter lim="400000"/>
              </a:ln>
              <a:effectLst/>
            </p:spPr>
          </p:pic>
          <p:sp>
            <p:nvSpPr>
              <p:cNvPr id="856" name="Shape 856"/>
              <p:cNvSpPr/>
              <p:nvPr/>
            </p:nvSpPr>
            <p:spPr>
              <a:xfrm>
                <a:off x="145573" y="727869"/>
                <a:ext cx="1372555" cy="322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ct val="75000"/>
                  </a:lnSpc>
                  <a:buClr>
                    <a:srgbClr val="000000"/>
                  </a:buClr>
                  <a:defRPr sz="3000" spc="-59">
                    <a:solidFill>
                      <a:srgbClr val="000000"/>
                    </a:solidFill>
                    <a:uFill>
                      <a:solidFill>
                        <a:srgbClr val="000000"/>
                      </a:solidFill>
                    </a:uFill>
                    <a:latin typeface="+mj-lt"/>
                    <a:ea typeface="+mj-ea"/>
                    <a:cs typeface="+mj-cs"/>
                    <a:sym typeface="PFDinTextCompPro-Bold"/>
                  </a:defRPr>
                </a:lvl1pPr>
              </a:lstStyle>
              <a:p>
                <a:r>
                  <a:t>TEST &amp; QA</a:t>
                </a:r>
              </a:p>
            </p:txBody>
          </p:sp>
        </p:grpSp>
      </p:grpSp>
      <p:sp>
        <p:nvSpPr>
          <p:cNvPr id="859" name="Shape 859"/>
          <p:cNvSpPr/>
          <p:nvPr/>
        </p:nvSpPr>
        <p:spPr>
          <a:xfrm flipH="1" flipV="1">
            <a:off x="5185404" y="2813034"/>
            <a:ext cx="4944" cy="841225"/>
          </a:xfrm>
          <a:prstGeom prst="line">
            <a:avLst/>
          </a:prstGeom>
          <a:ln w="38100">
            <a:solidFill>
              <a:srgbClr val="000000"/>
            </a:solidFill>
            <a:miter lim="400000"/>
            <a:headEnd type="stealth"/>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60" name="Shape 860"/>
          <p:cNvSpPr/>
          <p:nvPr/>
        </p:nvSpPr>
        <p:spPr>
          <a:xfrm flipH="1" flipV="1">
            <a:off x="5184618" y="4610100"/>
            <a:ext cx="4944" cy="841225"/>
          </a:xfrm>
          <a:prstGeom prst="line">
            <a:avLst/>
          </a:prstGeom>
          <a:ln w="38100">
            <a:solidFill>
              <a:srgbClr val="000000"/>
            </a:solidFill>
            <a:miter lim="400000"/>
            <a:headEnd type="stealth"/>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61" name="Shape 861"/>
          <p:cNvSpPr/>
          <p:nvPr/>
        </p:nvSpPr>
        <p:spPr>
          <a:xfrm>
            <a:off x="4357442" y="1800225"/>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spTree>
  </p:cSld>
  <p:clrMapOvr>
    <a:masterClrMapping/>
  </p:clrMapOvr>
  <p:transition xmlns:p14="http://schemas.microsoft.com/office/powerpoint/2010/mai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Shape 865"/>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66" name="Shape 866"/>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67" name="Shape 867"/>
          <p:cNvSpPr>
            <a:spLocks noGrp="1"/>
          </p:cNvSpPr>
          <p:nvPr>
            <p:ph type="body" idx="13"/>
          </p:nvPr>
        </p:nvSpPr>
        <p:spPr>
          <a:prstGeom prst="rect">
            <a:avLst/>
          </a:prstGeom>
        </p:spPr>
        <p:txBody>
          <a:bodyPr/>
          <a:lstStyle/>
          <a:p>
            <a:r>
              <a:t>Web Development Workflow</a:t>
            </a:r>
          </a:p>
        </p:txBody>
      </p:sp>
      <p:sp>
        <p:nvSpPr>
          <p:cNvPr id="868" name="Shape 868"/>
          <p:cNvSpPr>
            <a:spLocks noGrp="1"/>
          </p:cNvSpPr>
          <p:nvPr>
            <p:ph type="title"/>
          </p:nvPr>
        </p:nvSpPr>
        <p:spPr>
          <a:prstGeom prst="rect">
            <a:avLst/>
          </a:prstGeom>
        </p:spPr>
        <p:txBody>
          <a:bodyPr/>
          <a:lstStyle>
            <a:lvl1pPr>
              <a:lnSpc>
                <a:spcPct val="100000"/>
              </a:lnSpc>
            </a:lvl1pPr>
          </a:lstStyle>
          <a:p>
            <a:r>
              <a:t>AGILE</a:t>
            </a:r>
          </a:p>
        </p:txBody>
      </p:sp>
      <p:sp>
        <p:nvSpPr>
          <p:cNvPr id="869" name="Shape 869"/>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82</a:t>
            </a:fld>
            <a:endParaRPr/>
          </a:p>
        </p:txBody>
      </p:sp>
      <p:grpSp>
        <p:nvGrpSpPr>
          <p:cNvPr id="877" name="Group 877"/>
          <p:cNvGrpSpPr/>
          <p:nvPr/>
        </p:nvGrpSpPr>
        <p:grpSpPr>
          <a:xfrm>
            <a:off x="3510919" y="1854200"/>
            <a:ext cx="4871891" cy="3708404"/>
            <a:chOff x="0" y="0"/>
            <a:chExt cx="4871889" cy="3708403"/>
          </a:xfrm>
        </p:grpSpPr>
        <p:pic>
          <p:nvPicPr>
            <p:cNvPr id="870" name="droppedImage.pdf"/>
            <p:cNvPicPr>
              <a:picLocks noChangeAspect="1"/>
            </p:cNvPicPr>
            <p:nvPr/>
          </p:nvPicPr>
          <p:blipFill>
            <a:blip r:embed="rId3">
              <a:extLst/>
            </a:blip>
            <a:stretch>
              <a:fillRect/>
            </a:stretch>
          </p:blipFill>
          <p:spPr>
            <a:xfrm>
              <a:off x="1619880" y="0"/>
              <a:ext cx="1701807" cy="1701806"/>
            </a:xfrm>
            <a:prstGeom prst="rect">
              <a:avLst/>
            </a:prstGeom>
            <a:ln w="12700" cap="flat">
              <a:noFill/>
              <a:miter lim="400000"/>
            </a:ln>
            <a:effectLst/>
          </p:spPr>
        </p:pic>
        <p:grpSp>
          <p:nvGrpSpPr>
            <p:cNvPr id="873" name="Group 873"/>
            <p:cNvGrpSpPr/>
            <p:nvPr/>
          </p:nvGrpSpPr>
          <p:grpSpPr>
            <a:xfrm>
              <a:off x="0" y="2006600"/>
              <a:ext cx="1701804" cy="1701804"/>
              <a:chOff x="0" y="0"/>
              <a:chExt cx="1701803" cy="1701803"/>
            </a:xfrm>
          </p:grpSpPr>
          <p:pic>
            <p:nvPicPr>
              <p:cNvPr id="871" name="droppedImage.pdf"/>
              <p:cNvPicPr>
                <a:picLocks noChangeAspect="1"/>
              </p:cNvPicPr>
              <p:nvPr/>
            </p:nvPicPr>
            <p:blipFill>
              <a:blip r:embed="rId4">
                <a:extLst/>
              </a:blip>
              <a:stretch>
                <a:fillRect/>
              </a:stretch>
            </p:blipFill>
            <p:spPr>
              <a:xfrm>
                <a:off x="0" y="0"/>
                <a:ext cx="1701804" cy="1701804"/>
              </a:xfrm>
              <a:prstGeom prst="rect">
                <a:avLst/>
              </a:prstGeom>
              <a:ln w="12700" cap="flat">
                <a:noFill/>
                <a:miter lim="400000"/>
              </a:ln>
              <a:effectLst/>
            </p:spPr>
          </p:pic>
          <p:sp>
            <p:nvSpPr>
              <p:cNvPr id="872" name="Shape 872"/>
              <p:cNvSpPr/>
              <p:nvPr/>
            </p:nvSpPr>
            <p:spPr>
              <a:xfrm>
                <a:off x="329724" y="680484"/>
                <a:ext cx="1092201" cy="33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75000"/>
                  </a:lnSpc>
                  <a:buClr>
                    <a:srgbClr val="000000"/>
                  </a:buClr>
                  <a:defRPr sz="3000" spc="-59">
                    <a:latin typeface="+mj-lt"/>
                    <a:ea typeface="+mj-ea"/>
                    <a:cs typeface="+mj-cs"/>
                    <a:sym typeface="PFDinTextCompPro-Bold"/>
                  </a:defRPr>
                </a:lvl1pPr>
              </a:lstStyle>
              <a:p>
                <a:r>
                  <a:t>DEVELOP</a:t>
                </a:r>
              </a:p>
            </p:txBody>
          </p:sp>
        </p:grpSp>
        <p:grpSp>
          <p:nvGrpSpPr>
            <p:cNvPr id="876" name="Group 876"/>
            <p:cNvGrpSpPr/>
            <p:nvPr/>
          </p:nvGrpSpPr>
          <p:grpSpPr>
            <a:xfrm>
              <a:off x="3170086" y="2006600"/>
              <a:ext cx="1701804" cy="1701804"/>
              <a:chOff x="0" y="0"/>
              <a:chExt cx="1701803" cy="1701803"/>
            </a:xfrm>
          </p:grpSpPr>
          <p:pic>
            <p:nvPicPr>
              <p:cNvPr id="874" name="droppedImage.pdf"/>
              <p:cNvPicPr>
                <a:picLocks noChangeAspect="1"/>
              </p:cNvPicPr>
              <p:nvPr/>
            </p:nvPicPr>
            <p:blipFill>
              <a:blip r:embed="rId5">
                <a:extLst/>
              </a:blip>
              <a:stretch>
                <a:fillRect/>
              </a:stretch>
            </p:blipFill>
            <p:spPr>
              <a:xfrm>
                <a:off x="0" y="0"/>
                <a:ext cx="1701804" cy="1701804"/>
              </a:xfrm>
              <a:prstGeom prst="rect">
                <a:avLst/>
              </a:prstGeom>
              <a:ln w="12700" cap="flat">
                <a:noFill/>
                <a:miter lim="400000"/>
              </a:ln>
              <a:effectLst/>
            </p:spPr>
          </p:pic>
          <p:sp>
            <p:nvSpPr>
              <p:cNvPr id="875" name="Shape 875"/>
              <p:cNvSpPr/>
              <p:nvPr/>
            </p:nvSpPr>
            <p:spPr>
              <a:xfrm>
                <a:off x="148907" y="744539"/>
                <a:ext cx="1403989" cy="3297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lnSpc>
                    <a:spcPct val="75000"/>
                  </a:lnSpc>
                  <a:buClr>
                    <a:srgbClr val="000000"/>
                  </a:buClr>
                  <a:defRPr sz="3000" spc="-59">
                    <a:solidFill>
                      <a:srgbClr val="000000"/>
                    </a:solidFill>
                    <a:uFill>
                      <a:solidFill>
                        <a:srgbClr val="000000"/>
                      </a:solidFill>
                    </a:uFill>
                    <a:latin typeface="+mj-lt"/>
                    <a:ea typeface="+mj-ea"/>
                    <a:cs typeface="+mj-cs"/>
                    <a:sym typeface="PFDinTextCompPro-Bold"/>
                  </a:defRPr>
                </a:lvl1pPr>
              </a:lstStyle>
              <a:p>
                <a:r>
                  <a:t>TEST &amp; QA</a:t>
                </a:r>
              </a:p>
            </p:txBody>
          </p:sp>
        </p:grpSp>
      </p:grpSp>
      <p:sp>
        <p:nvSpPr>
          <p:cNvPr id="878" name="Shape 878"/>
          <p:cNvSpPr/>
          <p:nvPr/>
        </p:nvSpPr>
        <p:spPr>
          <a:xfrm flipH="1" flipV="1">
            <a:off x="5499100" y="4622794"/>
            <a:ext cx="883990" cy="12161"/>
          </a:xfrm>
          <a:prstGeom prst="line">
            <a:avLst/>
          </a:prstGeom>
          <a:ln w="38100">
            <a:solidFill>
              <a:srgbClr val="000000"/>
            </a:solidFill>
            <a:miter lim="400000"/>
            <a:headEnd type="stealth"/>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79" name="Shape 879"/>
          <p:cNvSpPr/>
          <p:nvPr/>
        </p:nvSpPr>
        <p:spPr>
          <a:xfrm>
            <a:off x="5505301" y="4858246"/>
            <a:ext cx="870099" cy="5850"/>
          </a:xfrm>
          <a:prstGeom prst="line">
            <a:avLst/>
          </a:prstGeom>
          <a:ln w="38100">
            <a:solidFill>
              <a:srgbClr val="000000"/>
            </a:solidFill>
            <a:miter lim="400000"/>
            <a:headEnd type="stealth"/>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grpSp>
        <p:nvGrpSpPr>
          <p:cNvPr id="882" name="Group 882"/>
          <p:cNvGrpSpPr/>
          <p:nvPr/>
        </p:nvGrpSpPr>
        <p:grpSpPr>
          <a:xfrm rot="15898167">
            <a:off x="6896100" y="2800201"/>
            <a:ext cx="977900" cy="781150"/>
            <a:chOff x="0" y="0"/>
            <a:chExt cx="977899" cy="781149"/>
          </a:xfrm>
        </p:grpSpPr>
        <p:sp>
          <p:nvSpPr>
            <p:cNvPr id="880" name="Shape 880"/>
            <p:cNvSpPr/>
            <p:nvPr/>
          </p:nvSpPr>
          <p:spPr>
            <a:xfrm flipH="1">
              <a:off x="168225" y="146198"/>
              <a:ext cx="809675" cy="634952"/>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457200">
                <a:buClrTx/>
                <a:defRPr sz="1200">
                  <a:solidFill>
                    <a:srgbClr val="000000"/>
                  </a:solidFill>
                  <a:uFillTx/>
                  <a:latin typeface="Helvetica"/>
                  <a:ea typeface="Helvetica"/>
                  <a:cs typeface="Helvetica"/>
                  <a:sym typeface="Helvetica"/>
                </a:defRPr>
              </a:pPr>
              <a:endParaRPr/>
            </a:p>
          </p:txBody>
        </p:sp>
        <p:sp>
          <p:nvSpPr>
            <p:cNvPr id="881" name="Shape 881"/>
            <p:cNvSpPr/>
            <p:nvPr/>
          </p:nvSpPr>
          <p:spPr>
            <a:xfrm flipV="1">
              <a:off x="0" y="0"/>
              <a:ext cx="780703" cy="590699"/>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457200">
                <a:buClrTx/>
                <a:defRPr sz="1200">
                  <a:solidFill>
                    <a:srgbClr val="000000"/>
                  </a:solidFill>
                  <a:uFillTx/>
                  <a:latin typeface="Helvetica"/>
                  <a:ea typeface="Helvetica"/>
                  <a:cs typeface="Helvetica"/>
                  <a:sym typeface="Helvetica"/>
                </a:defRPr>
              </a:pPr>
              <a:endParaRPr/>
            </a:p>
          </p:txBody>
        </p:sp>
      </p:grpSp>
      <p:grpSp>
        <p:nvGrpSpPr>
          <p:cNvPr id="885" name="Group 885"/>
          <p:cNvGrpSpPr/>
          <p:nvPr/>
        </p:nvGrpSpPr>
        <p:grpSpPr>
          <a:xfrm rot="21091155">
            <a:off x="4051300" y="2806700"/>
            <a:ext cx="977900" cy="781150"/>
            <a:chOff x="0" y="0"/>
            <a:chExt cx="977899" cy="781149"/>
          </a:xfrm>
        </p:grpSpPr>
        <p:sp>
          <p:nvSpPr>
            <p:cNvPr id="883" name="Shape 883"/>
            <p:cNvSpPr/>
            <p:nvPr/>
          </p:nvSpPr>
          <p:spPr>
            <a:xfrm flipH="1">
              <a:off x="168225" y="146198"/>
              <a:ext cx="809675" cy="634952"/>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457200">
                <a:buClrTx/>
                <a:defRPr sz="1200">
                  <a:solidFill>
                    <a:srgbClr val="000000"/>
                  </a:solidFill>
                  <a:uFillTx/>
                  <a:latin typeface="Helvetica"/>
                  <a:ea typeface="Helvetica"/>
                  <a:cs typeface="Helvetica"/>
                  <a:sym typeface="Helvetica"/>
                </a:defRPr>
              </a:pPr>
              <a:endParaRPr/>
            </a:p>
          </p:txBody>
        </p:sp>
        <p:sp>
          <p:nvSpPr>
            <p:cNvPr id="884" name="Shape 884"/>
            <p:cNvSpPr/>
            <p:nvPr/>
          </p:nvSpPr>
          <p:spPr>
            <a:xfrm flipV="1">
              <a:off x="0" y="0"/>
              <a:ext cx="780703" cy="590699"/>
            </a:xfrm>
            <a:prstGeom prst="line">
              <a:avLst/>
            </a:prstGeom>
            <a:noFill/>
            <a:ln w="38100" cap="flat">
              <a:solidFill>
                <a:srgbClr val="000000"/>
              </a:solidFill>
              <a:prstDash val="solid"/>
              <a:miter lim="400000"/>
              <a:headEnd type="stealth" w="med" len="med"/>
            </a:ln>
            <a:effectLst/>
          </p:spPr>
          <p:txBody>
            <a:bodyPr wrap="square" lIns="0" tIns="0" rIns="0" bIns="0" numCol="1" anchor="t">
              <a:noAutofit/>
            </a:bodyPr>
            <a:lstStyle/>
            <a:p>
              <a:pPr defTabSz="457200">
                <a:buClrTx/>
                <a:defRPr sz="1200">
                  <a:solidFill>
                    <a:srgbClr val="000000"/>
                  </a:solidFill>
                  <a:uFillTx/>
                  <a:latin typeface="Helvetica"/>
                  <a:ea typeface="Helvetica"/>
                  <a:cs typeface="Helvetica"/>
                  <a:sym typeface="Helvetica"/>
                </a:defRPr>
              </a:pPr>
              <a:endParaRPr/>
            </a:p>
          </p:txBody>
        </p:sp>
      </p:grpSp>
      <p:sp>
        <p:nvSpPr>
          <p:cNvPr id="886" name="Shape 886"/>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spTree>
  </p:cSld>
  <p:clrMapOvr>
    <a:masterClrMapping/>
  </p:clrMapOvr>
  <p:transition xmlns:p14="http://schemas.microsoft.com/office/powerpoint/2010/mai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Shape 89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91" name="Shape 89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892" name="Shape 892"/>
          <p:cNvSpPr>
            <a:spLocks noGrp="1"/>
          </p:cNvSpPr>
          <p:nvPr>
            <p:ph type="body" idx="13"/>
          </p:nvPr>
        </p:nvSpPr>
        <p:spPr>
          <a:prstGeom prst="rect">
            <a:avLst/>
          </a:prstGeom>
        </p:spPr>
        <p:txBody>
          <a:bodyPr/>
          <a:lstStyle/>
          <a:p>
            <a:r>
              <a:t>Web Development Workflow</a:t>
            </a:r>
          </a:p>
        </p:txBody>
      </p:sp>
      <p:sp>
        <p:nvSpPr>
          <p:cNvPr id="893" name="Shape 893"/>
          <p:cNvSpPr>
            <a:spLocks noGrp="1"/>
          </p:cNvSpPr>
          <p:nvPr>
            <p:ph type="title"/>
          </p:nvPr>
        </p:nvSpPr>
        <p:spPr>
          <a:prstGeom prst="rect">
            <a:avLst/>
          </a:prstGeom>
        </p:spPr>
        <p:txBody>
          <a:bodyPr/>
          <a:lstStyle>
            <a:lvl1pPr>
              <a:lnSpc>
                <a:spcPct val="100000"/>
              </a:lnSpc>
            </a:lvl1pPr>
          </a:lstStyle>
          <a:p>
            <a:r>
              <a:t>Product, Design &amp; UX</a:t>
            </a:r>
          </a:p>
        </p:txBody>
      </p:sp>
      <p:sp>
        <p:nvSpPr>
          <p:cNvPr id="894" name="Shape 894"/>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83</a:t>
            </a:fld>
            <a:endParaRPr/>
          </a:p>
        </p:txBody>
      </p:sp>
      <p:sp>
        <p:nvSpPr>
          <p:cNvPr id="895" name="Shape 895"/>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sp>
        <p:nvSpPr>
          <p:cNvPr id="896" name="Shape 896"/>
          <p:cNvSpPr/>
          <p:nvPr/>
        </p:nvSpPr>
        <p:spPr>
          <a:xfrm>
            <a:off x="602895" y="2332507"/>
            <a:ext cx="11734801" cy="5025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647700">
              <a:spcBef>
                <a:spcPts val="1000"/>
              </a:spcBef>
              <a:defRPr sz="2800">
                <a:solidFill>
                  <a:srgbClr val="000000"/>
                </a:solidFill>
                <a:uFill>
                  <a:solidFill>
                    <a:srgbClr val="000000"/>
                  </a:solidFill>
                </a:uFill>
              </a:defRPr>
            </a:pPr>
            <a:r>
              <a:t>Figure out:</a:t>
            </a:r>
          </a:p>
          <a:p>
            <a:pPr>
              <a:spcBef>
                <a:spcPts val="1000"/>
              </a:spcBef>
              <a:buClrTx/>
              <a:buSzPct val="70000"/>
              <a:buChar char="•"/>
              <a:defRPr sz="2800">
                <a:solidFill>
                  <a:srgbClr val="000000"/>
                </a:solidFill>
                <a:uFill>
                  <a:solidFill>
                    <a:srgbClr val="000000"/>
                  </a:solidFill>
                </a:uFill>
              </a:defRPr>
            </a:pPr>
            <a:r>
              <a:t>Who are we building it for?</a:t>
            </a:r>
          </a:p>
          <a:p>
            <a:pPr>
              <a:spcBef>
                <a:spcPts val="1000"/>
              </a:spcBef>
              <a:buClrTx/>
              <a:buSzPct val="70000"/>
              <a:buChar char="•"/>
              <a:defRPr sz="2800">
                <a:solidFill>
                  <a:srgbClr val="000000"/>
                </a:solidFill>
                <a:uFill>
                  <a:solidFill>
                    <a:srgbClr val="000000"/>
                  </a:solidFill>
                </a:uFill>
              </a:defRPr>
            </a:pPr>
            <a:r>
              <a:t>What are we building?</a:t>
            </a:r>
          </a:p>
          <a:p>
            <a:pPr>
              <a:spcBef>
                <a:spcPts val="1000"/>
              </a:spcBef>
              <a:buClrTx/>
              <a:buSzPct val="70000"/>
              <a:buChar char="•"/>
              <a:defRPr sz="2800">
                <a:solidFill>
                  <a:srgbClr val="000000"/>
                </a:solidFill>
                <a:uFill>
                  <a:solidFill>
                    <a:srgbClr val="000000"/>
                  </a:solidFill>
                </a:uFill>
              </a:defRPr>
            </a:pPr>
            <a:r>
              <a:t>Where are we building it?</a:t>
            </a:r>
          </a:p>
          <a:p>
            <a:pPr>
              <a:spcBef>
                <a:spcPts val="1000"/>
              </a:spcBef>
              <a:buClrTx/>
              <a:buSzPct val="70000"/>
              <a:buChar char="•"/>
              <a:defRPr sz="2800">
                <a:solidFill>
                  <a:srgbClr val="000000"/>
                </a:solidFill>
                <a:uFill>
                  <a:solidFill>
                    <a:srgbClr val="000000"/>
                  </a:solidFill>
                </a:uFill>
              </a:defRPr>
            </a:pPr>
            <a:r>
              <a:t>When are we building it?</a:t>
            </a:r>
          </a:p>
          <a:p>
            <a:pPr>
              <a:spcBef>
                <a:spcPts val="1000"/>
              </a:spcBef>
              <a:buClrTx/>
              <a:buSzPct val="70000"/>
              <a:buChar char="•"/>
              <a:defRPr sz="2800">
                <a:solidFill>
                  <a:srgbClr val="000000"/>
                </a:solidFill>
                <a:uFill>
                  <a:solidFill>
                    <a:srgbClr val="000000"/>
                  </a:solidFill>
                </a:uFill>
              </a:defRPr>
            </a:pPr>
            <a:r>
              <a:t>Why are we building it?</a:t>
            </a:r>
          </a:p>
          <a:p>
            <a:pPr>
              <a:spcBef>
                <a:spcPts val="1000"/>
              </a:spcBef>
              <a:buClrTx/>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Font typeface="Lucida Grande"/>
              <a:buChar char="‣"/>
              <a:defRPr sz="2800">
                <a:solidFill>
                  <a:srgbClr val="000000"/>
                </a:solidFill>
                <a:uFill>
                  <a:solidFill>
                    <a:srgbClr val="000000"/>
                  </a:solidFill>
                </a:uFill>
              </a:defRPr>
            </a:pPr>
            <a:endParaRPr/>
          </a:p>
        </p:txBody>
      </p:sp>
    </p:spTree>
  </p:cSld>
  <p:clrMapOvr>
    <a:masterClrMapping/>
  </p:clrMapOvr>
  <p:transition xmlns:p14="http://schemas.microsoft.com/office/powerpoint/2010/mai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01" name="Shape 90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02" name="Shape 902"/>
          <p:cNvSpPr>
            <a:spLocks noGrp="1"/>
          </p:cNvSpPr>
          <p:nvPr>
            <p:ph type="body" idx="13"/>
          </p:nvPr>
        </p:nvSpPr>
        <p:spPr>
          <a:prstGeom prst="rect">
            <a:avLst/>
          </a:prstGeom>
        </p:spPr>
        <p:txBody>
          <a:bodyPr/>
          <a:lstStyle/>
          <a:p>
            <a:r>
              <a:t>Web Development Workflow</a:t>
            </a:r>
          </a:p>
        </p:txBody>
      </p:sp>
      <p:sp>
        <p:nvSpPr>
          <p:cNvPr id="903" name="Shape 903"/>
          <p:cNvSpPr>
            <a:spLocks noGrp="1"/>
          </p:cNvSpPr>
          <p:nvPr>
            <p:ph type="title"/>
          </p:nvPr>
        </p:nvSpPr>
        <p:spPr>
          <a:prstGeom prst="rect">
            <a:avLst/>
          </a:prstGeom>
        </p:spPr>
        <p:txBody>
          <a:bodyPr/>
          <a:lstStyle>
            <a:lvl1pPr>
              <a:lnSpc>
                <a:spcPct val="100000"/>
              </a:lnSpc>
            </a:lvl1pPr>
          </a:lstStyle>
          <a:p>
            <a:r>
              <a:t>Engineering &amp; Development</a:t>
            </a:r>
          </a:p>
        </p:txBody>
      </p:sp>
      <p:sp>
        <p:nvSpPr>
          <p:cNvPr id="904" name="Shape 904"/>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84</a:t>
            </a:fld>
            <a:endParaRPr/>
          </a:p>
        </p:txBody>
      </p:sp>
      <p:sp>
        <p:nvSpPr>
          <p:cNvPr id="905" name="Shape 905"/>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sp>
        <p:nvSpPr>
          <p:cNvPr id="906" name="Shape 906"/>
          <p:cNvSpPr/>
          <p:nvPr/>
        </p:nvSpPr>
        <p:spPr>
          <a:xfrm>
            <a:off x="602895" y="2332507"/>
            <a:ext cx="11734801" cy="4009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647700">
              <a:spcBef>
                <a:spcPts val="1000"/>
              </a:spcBef>
              <a:defRPr sz="2800">
                <a:solidFill>
                  <a:srgbClr val="000000"/>
                </a:solidFill>
                <a:uFill>
                  <a:solidFill>
                    <a:srgbClr val="000000"/>
                  </a:solidFill>
                </a:uFill>
              </a:defRPr>
            </a:pPr>
            <a:r>
              <a:t>Figure out:</a:t>
            </a:r>
          </a:p>
          <a:p>
            <a:pPr>
              <a:spcBef>
                <a:spcPts val="1000"/>
              </a:spcBef>
              <a:buClrTx/>
              <a:buSzPct val="70000"/>
              <a:buChar char="•"/>
              <a:defRPr sz="2800">
                <a:solidFill>
                  <a:srgbClr val="000000"/>
                </a:solidFill>
                <a:uFill>
                  <a:solidFill>
                    <a:srgbClr val="000000"/>
                  </a:solidFill>
                </a:uFill>
              </a:defRPr>
            </a:pPr>
            <a:r>
              <a:t>How are we going to build it?</a:t>
            </a:r>
          </a:p>
          <a:p>
            <a:pPr>
              <a:spcBef>
                <a:spcPts val="1000"/>
              </a:spcBef>
              <a:buClrTx/>
              <a:defRPr sz="2800">
                <a:solidFill>
                  <a:srgbClr val="000000"/>
                </a:solidFill>
                <a:uFill>
                  <a:solidFill>
                    <a:srgbClr val="000000"/>
                  </a:solidFill>
                </a:uFill>
              </a:defRPr>
            </a:pPr>
            <a:endParaRPr/>
          </a:p>
          <a:p>
            <a:pPr>
              <a:spcBef>
                <a:spcPts val="1000"/>
              </a:spcBef>
              <a:buClrTx/>
              <a:defRPr sz="2800">
                <a:solidFill>
                  <a:srgbClr val="000000"/>
                </a:solidFill>
                <a:uFill>
                  <a:solidFill>
                    <a:srgbClr val="000000"/>
                  </a:solidFill>
                </a:uFill>
              </a:defRPr>
            </a:pPr>
            <a:r>
              <a:t>…then build it!</a:t>
            </a:r>
          </a:p>
          <a:p>
            <a:pPr>
              <a:spcBef>
                <a:spcPts val="1000"/>
              </a:spcBef>
              <a:buClrTx/>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Font typeface="Lucida Grande"/>
              <a:buChar char="‣"/>
              <a:defRPr sz="2800">
                <a:solidFill>
                  <a:srgbClr val="000000"/>
                </a:solidFill>
                <a:uFill>
                  <a:solidFill>
                    <a:srgbClr val="000000"/>
                  </a:solidFill>
                </a:uFill>
              </a:defRPr>
            </a:pPr>
            <a:endParaRPr/>
          </a:p>
        </p:txBody>
      </p:sp>
    </p:spTree>
  </p:cSld>
  <p:clrMapOvr>
    <a:masterClrMapping/>
  </p:clrMapOvr>
  <p:transition xmlns:p14="http://schemas.microsoft.com/office/powerpoint/2010/mai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Shape 91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11" name="Shape 91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12" name="Shape 912"/>
          <p:cNvSpPr>
            <a:spLocks noGrp="1"/>
          </p:cNvSpPr>
          <p:nvPr>
            <p:ph type="body" idx="13"/>
          </p:nvPr>
        </p:nvSpPr>
        <p:spPr>
          <a:prstGeom prst="rect">
            <a:avLst/>
          </a:prstGeom>
        </p:spPr>
        <p:txBody>
          <a:bodyPr/>
          <a:lstStyle/>
          <a:p>
            <a:r>
              <a:t>Web Development Workflow</a:t>
            </a:r>
          </a:p>
        </p:txBody>
      </p:sp>
      <p:sp>
        <p:nvSpPr>
          <p:cNvPr id="913" name="Shape 913"/>
          <p:cNvSpPr>
            <a:spLocks noGrp="1"/>
          </p:cNvSpPr>
          <p:nvPr>
            <p:ph type="title"/>
          </p:nvPr>
        </p:nvSpPr>
        <p:spPr>
          <a:prstGeom prst="rect">
            <a:avLst/>
          </a:prstGeom>
        </p:spPr>
        <p:txBody>
          <a:bodyPr/>
          <a:lstStyle>
            <a:lvl1pPr>
              <a:lnSpc>
                <a:spcPct val="100000"/>
              </a:lnSpc>
            </a:lvl1pPr>
          </a:lstStyle>
          <a:p>
            <a:r>
              <a:t>Task Management</a:t>
            </a:r>
          </a:p>
        </p:txBody>
      </p:sp>
      <p:sp>
        <p:nvSpPr>
          <p:cNvPr id="914" name="Shape 914"/>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85</a:t>
            </a:fld>
            <a:endParaRPr/>
          </a:p>
        </p:txBody>
      </p:sp>
      <p:sp>
        <p:nvSpPr>
          <p:cNvPr id="915" name="Shape 915"/>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pic>
        <p:nvPicPr>
          <p:cNvPr id="916" name="Screen Shot 2015-11-27 at 5.50.53 PM.png"/>
          <p:cNvPicPr>
            <a:picLocks noChangeAspect="1"/>
          </p:cNvPicPr>
          <p:nvPr/>
        </p:nvPicPr>
        <p:blipFill>
          <a:blip r:embed="rId3">
            <a:extLst/>
          </a:blip>
          <a:stretch>
            <a:fillRect/>
          </a:stretch>
        </p:blipFill>
        <p:spPr>
          <a:xfrm>
            <a:off x="971306" y="2588425"/>
            <a:ext cx="11062188" cy="5218652"/>
          </a:xfrm>
          <a:prstGeom prst="rect">
            <a:avLst/>
          </a:prstGeom>
          <a:ln w="12700">
            <a:miter lim="400000"/>
          </a:ln>
        </p:spPr>
      </p:pic>
    </p:spTree>
  </p:cSld>
  <p:clrMapOvr>
    <a:masterClrMapping/>
  </p:clrMapOvr>
  <p:transition xmlns:p14="http://schemas.microsoft.com/office/powerpoint/2010/mai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21" name="Shape 92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22" name="Shape 922"/>
          <p:cNvSpPr>
            <a:spLocks noGrp="1"/>
          </p:cNvSpPr>
          <p:nvPr>
            <p:ph type="body" idx="13"/>
          </p:nvPr>
        </p:nvSpPr>
        <p:spPr>
          <a:prstGeom prst="rect">
            <a:avLst/>
          </a:prstGeom>
        </p:spPr>
        <p:txBody>
          <a:bodyPr/>
          <a:lstStyle/>
          <a:p>
            <a:r>
              <a:t>Web Development Workflow</a:t>
            </a:r>
          </a:p>
        </p:txBody>
      </p:sp>
      <p:sp>
        <p:nvSpPr>
          <p:cNvPr id="923" name="Shape 923"/>
          <p:cNvSpPr>
            <a:spLocks noGrp="1"/>
          </p:cNvSpPr>
          <p:nvPr>
            <p:ph type="title"/>
          </p:nvPr>
        </p:nvSpPr>
        <p:spPr>
          <a:prstGeom prst="rect">
            <a:avLst/>
          </a:prstGeom>
        </p:spPr>
        <p:txBody>
          <a:bodyPr/>
          <a:lstStyle>
            <a:lvl1pPr>
              <a:lnSpc>
                <a:spcPct val="100000"/>
              </a:lnSpc>
            </a:lvl1pPr>
          </a:lstStyle>
          <a:p>
            <a:r>
              <a:t>Saving &amp; Collaborating on Code</a:t>
            </a:r>
          </a:p>
        </p:txBody>
      </p:sp>
      <p:sp>
        <p:nvSpPr>
          <p:cNvPr id="924" name="Shape 924"/>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86</a:t>
            </a:fld>
            <a:endParaRPr/>
          </a:p>
        </p:txBody>
      </p:sp>
      <p:sp>
        <p:nvSpPr>
          <p:cNvPr id="925" name="Shape 925"/>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pic>
        <p:nvPicPr>
          <p:cNvPr id="926" name="pasted-image.png"/>
          <p:cNvPicPr>
            <a:picLocks noChangeAspect="1"/>
          </p:cNvPicPr>
          <p:nvPr/>
        </p:nvPicPr>
        <p:blipFill>
          <a:blip r:embed="rId3">
            <a:extLst/>
          </a:blip>
          <a:stretch>
            <a:fillRect/>
          </a:stretch>
        </p:blipFill>
        <p:spPr>
          <a:xfrm>
            <a:off x="1954579" y="2398400"/>
            <a:ext cx="9095642" cy="4458997"/>
          </a:xfrm>
          <a:prstGeom prst="rect">
            <a:avLst/>
          </a:prstGeom>
          <a:ln w="12700">
            <a:miter lim="400000"/>
          </a:ln>
        </p:spPr>
      </p:pic>
    </p:spTree>
  </p:cSld>
  <p:clrMapOvr>
    <a:masterClrMapping/>
  </p:clrMapOvr>
  <p:transition xmlns:p14="http://schemas.microsoft.com/office/powerpoint/2010/mai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31" name="Shape 93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32" name="Shape 932"/>
          <p:cNvSpPr>
            <a:spLocks noGrp="1"/>
          </p:cNvSpPr>
          <p:nvPr>
            <p:ph type="body" idx="13"/>
          </p:nvPr>
        </p:nvSpPr>
        <p:spPr>
          <a:prstGeom prst="rect">
            <a:avLst/>
          </a:prstGeom>
        </p:spPr>
        <p:txBody>
          <a:bodyPr/>
          <a:lstStyle/>
          <a:p>
            <a:r>
              <a:t>Web Development Workflow</a:t>
            </a:r>
          </a:p>
        </p:txBody>
      </p:sp>
      <p:sp>
        <p:nvSpPr>
          <p:cNvPr id="933" name="Shape 933"/>
          <p:cNvSpPr>
            <a:spLocks noGrp="1"/>
          </p:cNvSpPr>
          <p:nvPr>
            <p:ph type="title"/>
          </p:nvPr>
        </p:nvSpPr>
        <p:spPr>
          <a:prstGeom prst="rect">
            <a:avLst/>
          </a:prstGeom>
        </p:spPr>
        <p:txBody>
          <a:bodyPr/>
          <a:lstStyle>
            <a:lvl1pPr>
              <a:lnSpc>
                <a:spcPct val="100000"/>
              </a:lnSpc>
            </a:lvl1pPr>
          </a:lstStyle>
          <a:p>
            <a:r>
              <a:t>Saving &amp; Collaborating on Code</a:t>
            </a:r>
          </a:p>
        </p:txBody>
      </p:sp>
      <p:sp>
        <p:nvSpPr>
          <p:cNvPr id="934" name="Shape 934"/>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87</a:t>
            </a:fld>
            <a:endParaRPr/>
          </a:p>
        </p:txBody>
      </p:sp>
      <p:sp>
        <p:nvSpPr>
          <p:cNvPr id="935" name="Shape 935"/>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pic>
        <p:nvPicPr>
          <p:cNvPr id="936" name="pasted-image.png"/>
          <p:cNvPicPr>
            <a:picLocks noChangeAspect="1"/>
          </p:cNvPicPr>
          <p:nvPr/>
        </p:nvPicPr>
        <p:blipFill>
          <a:blip r:embed="rId3">
            <a:extLst/>
          </a:blip>
          <a:stretch>
            <a:fillRect/>
          </a:stretch>
        </p:blipFill>
        <p:spPr>
          <a:xfrm>
            <a:off x="2473910" y="2619967"/>
            <a:ext cx="2814609" cy="2814610"/>
          </a:xfrm>
          <a:prstGeom prst="rect">
            <a:avLst/>
          </a:prstGeom>
          <a:ln w="12700">
            <a:miter lim="400000"/>
          </a:ln>
        </p:spPr>
      </p:pic>
      <p:pic>
        <p:nvPicPr>
          <p:cNvPr id="937" name="pasted-image.png"/>
          <p:cNvPicPr>
            <a:picLocks noChangeAspect="1"/>
          </p:cNvPicPr>
          <p:nvPr/>
        </p:nvPicPr>
        <p:blipFill>
          <a:blip r:embed="rId4">
            <a:extLst/>
          </a:blip>
          <a:stretch>
            <a:fillRect/>
          </a:stretch>
        </p:blipFill>
        <p:spPr>
          <a:xfrm>
            <a:off x="6780913" y="2152283"/>
            <a:ext cx="3749977" cy="3749978"/>
          </a:xfrm>
          <a:prstGeom prst="rect">
            <a:avLst/>
          </a:prstGeom>
          <a:ln w="12700">
            <a:miter lim="400000"/>
          </a:ln>
        </p:spPr>
      </p:pic>
      <p:sp>
        <p:nvSpPr>
          <p:cNvPr id="938" name="Shape 938"/>
          <p:cNvSpPr/>
          <p:nvPr/>
        </p:nvSpPr>
        <p:spPr>
          <a:xfrm>
            <a:off x="2734328" y="5841202"/>
            <a:ext cx="2293773" cy="45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647700">
              <a:spcBef>
                <a:spcPts val="1000"/>
              </a:spcBef>
              <a:defRPr sz="2800">
                <a:solidFill>
                  <a:srgbClr val="000000"/>
                </a:solidFill>
                <a:uFill>
                  <a:solidFill>
                    <a:srgbClr val="000000"/>
                  </a:solidFill>
                </a:uFill>
              </a:defRPr>
            </a:lvl1pPr>
          </a:lstStyle>
          <a:p>
            <a:r>
              <a:t>git (software)</a:t>
            </a:r>
          </a:p>
        </p:txBody>
      </p:sp>
      <p:sp>
        <p:nvSpPr>
          <p:cNvPr id="939" name="Shape 939"/>
          <p:cNvSpPr/>
          <p:nvPr/>
        </p:nvSpPr>
        <p:spPr>
          <a:xfrm>
            <a:off x="7280364" y="5841202"/>
            <a:ext cx="2751075" cy="45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647700">
              <a:spcBef>
                <a:spcPts val="1000"/>
              </a:spcBef>
              <a:defRPr sz="2800">
                <a:solidFill>
                  <a:srgbClr val="000000"/>
                </a:solidFill>
                <a:uFill>
                  <a:solidFill>
                    <a:srgbClr val="000000"/>
                  </a:solidFill>
                </a:uFill>
              </a:defRPr>
            </a:lvl1pPr>
          </a:lstStyle>
          <a:p>
            <a:r>
              <a:t>github (website)</a:t>
            </a:r>
          </a:p>
        </p:txBody>
      </p:sp>
    </p:spTree>
  </p:cSld>
  <p:clrMapOvr>
    <a:masterClrMapping/>
  </p:clrMapOvr>
  <p:transition xmlns:p14="http://schemas.microsoft.com/office/powerpoint/2010/mai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Shape 94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44" name="Shape 94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45" name="Shape 945"/>
          <p:cNvSpPr>
            <a:spLocks noGrp="1"/>
          </p:cNvSpPr>
          <p:nvPr>
            <p:ph type="body" idx="13"/>
          </p:nvPr>
        </p:nvSpPr>
        <p:spPr>
          <a:prstGeom prst="rect">
            <a:avLst/>
          </a:prstGeom>
        </p:spPr>
        <p:txBody>
          <a:bodyPr/>
          <a:lstStyle/>
          <a:p>
            <a:r>
              <a:t>Web Development Workflow</a:t>
            </a:r>
          </a:p>
        </p:txBody>
      </p:sp>
      <p:sp>
        <p:nvSpPr>
          <p:cNvPr id="946" name="Shape 946"/>
          <p:cNvSpPr>
            <a:spLocks noGrp="1"/>
          </p:cNvSpPr>
          <p:nvPr>
            <p:ph type="title"/>
          </p:nvPr>
        </p:nvSpPr>
        <p:spPr>
          <a:prstGeom prst="rect">
            <a:avLst/>
          </a:prstGeom>
        </p:spPr>
        <p:txBody>
          <a:bodyPr/>
          <a:lstStyle>
            <a:lvl1pPr>
              <a:lnSpc>
                <a:spcPct val="100000"/>
              </a:lnSpc>
            </a:lvl1pPr>
          </a:lstStyle>
          <a:p>
            <a:r>
              <a:t>Saving &amp; Collaborating on Code</a:t>
            </a:r>
          </a:p>
        </p:txBody>
      </p:sp>
      <p:sp>
        <p:nvSpPr>
          <p:cNvPr id="947" name="Shape 94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88</a:t>
            </a:fld>
            <a:endParaRPr/>
          </a:p>
        </p:txBody>
      </p:sp>
      <p:sp>
        <p:nvSpPr>
          <p:cNvPr id="948" name="Shape 948"/>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pic>
        <p:nvPicPr>
          <p:cNvPr id="949" name="Screen Shot 2015-11-27 at 5.29.07 PM.png"/>
          <p:cNvPicPr>
            <a:picLocks noChangeAspect="1"/>
          </p:cNvPicPr>
          <p:nvPr/>
        </p:nvPicPr>
        <p:blipFill>
          <a:blip r:embed="rId3">
            <a:extLst/>
          </a:blip>
          <a:stretch>
            <a:fillRect/>
          </a:stretch>
        </p:blipFill>
        <p:spPr>
          <a:xfrm>
            <a:off x="2156479" y="2573420"/>
            <a:ext cx="8691842" cy="4014171"/>
          </a:xfrm>
          <a:prstGeom prst="rect">
            <a:avLst/>
          </a:prstGeom>
          <a:ln w="12700">
            <a:miter lim="400000"/>
          </a:ln>
        </p:spPr>
      </p:pic>
    </p:spTree>
  </p:cSld>
  <p:clrMapOvr>
    <a:masterClrMapping/>
  </p:clrMapOvr>
  <p:transition xmlns:p14="http://schemas.microsoft.com/office/powerpoint/2010/mai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54" name="Shape 95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55" name="Shape 955"/>
          <p:cNvSpPr>
            <a:spLocks noGrp="1"/>
          </p:cNvSpPr>
          <p:nvPr>
            <p:ph type="body" idx="13"/>
          </p:nvPr>
        </p:nvSpPr>
        <p:spPr>
          <a:prstGeom prst="rect">
            <a:avLst/>
          </a:prstGeom>
        </p:spPr>
        <p:txBody>
          <a:bodyPr/>
          <a:lstStyle/>
          <a:p>
            <a:r>
              <a:t>Web Development Workflow</a:t>
            </a:r>
          </a:p>
        </p:txBody>
      </p:sp>
      <p:sp>
        <p:nvSpPr>
          <p:cNvPr id="956" name="Shape 956"/>
          <p:cNvSpPr>
            <a:spLocks noGrp="1"/>
          </p:cNvSpPr>
          <p:nvPr>
            <p:ph type="title"/>
          </p:nvPr>
        </p:nvSpPr>
        <p:spPr>
          <a:prstGeom prst="rect">
            <a:avLst/>
          </a:prstGeom>
        </p:spPr>
        <p:txBody>
          <a:bodyPr/>
          <a:lstStyle>
            <a:lvl1pPr>
              <a:lnSpc>
                <a:spcPct val="100000"/>
              </a:lnSpc>
            </a:lvl1pPr>
          </a:lstStyle>
          <a:p>
            <a:r>
              <a:t>Testing Code</a:t>
            </a:r>
          </a:p>
        </p:txBody>
      </p:sp>
      <p:sp>
        <p:nvSpPr>
          <p:cNvPr id="957" name="Shape 95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89</a:t>
            </a:fld>
            <a:endParaRPr/>
          </a:p>
        </p:txBody>
      </p:sp>
      <p:sp>
        <p:nvSpPr>
          <p:cNvPr id="958" name="Shape 958"/>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pic>
        <p:nvPicPr>
          <p:cNvPr id="959" name="pasted-image.png"/>
          <p:cNvPicPr>
            <a:picLocks noChangeAspect="1"/>
          </p:cNvPicPr>
          <p:nvPr/>
        </p:nvPicPr>
        <p:blipFill>
          <a:blip r:embed="rId3">
            <a:extLst/>
          </a:blip>
          <a:stretch>
            <a:fillRect/>
          </a:stretch>
        </p:blipFill>
        <p:spPr>
          <a:xfrm>
            <a:off x="3501868" y="2521646"/>
            <a:ext cx="6001064" cy="4013212"/>
          </a:xfrm>
          <a:prstGeom prst="rect">
            <a:avLst/>
          </a:prstGeom>
          <a:ln w="12700">
            <a:miter lim="400000"/>
          </a:ln>
        </p:spPr>
      </p:pic>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21" name="Shape 321"/>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322" name="Shape 322"/>
          <p:cNvSpPr>
            <a:spLocks noGrp="1"/>
          </p:cNvSpPr>
          <p:nvPr>
            <p:ph type="body" idx="13"/>
          </p:nvPr>
        </p:nvSpPr>
        <p:spPr>
          <a:prstGeom prst="rect">
            <a:avLst/>
          </a:prstGeom>
        </p:spPr>
        <p:txBody>
          <a:bodyPr/>
          <a:lstStyle/>
          <a:p>
            <a:r>
              <a:t>Learning Goals</a:t>
            </a:r>
          </a:p>
        </p:txBody>
      </p:sp>
      <p:sp>
        <p:nvSpPr>
          <p:cNvPr id="323" name="Shape 323"/>
          <p:cNvSpPr>
            <a:spLocks noGrp="1"/>
          </p:cNvSpPr>
          <p:nvPr>
            <p:ph type="title"/>
          </p:nvPr>
        </p:nvSpPr>
        <p:spPr>
          <a:xfrm>
            <a:off x="635000" y="1800225"/>
            <a:ext cx="11734800" cy="3702050"/>
          </a:xfrm>
          <a:prstGeom prst="rect">
            <a:avLst/>
          </a:prstGeom>
        </p:spPr>
        <p:txBody>
          <a:bodyPr/>
          <a:lstStyle/>
          <a:p>
            <a:pPr>
              <a:lnSpc>
                <a:spcPct val="100000"/>
              </a:lnSpc>
              <a:defRPr sz="8400" spc="-168"/>
            </a:pPr>
            <a:r>
              <a:rPr dirty="0"/>
              <a:t>...write </a:t>
            </a:r>
            <a:r>
              <a:rPr u="sng" dirty="0" smtClean="0"/>
              <a:t>HTML</a:t>
            </a:r>
            <a:r>
              <a:rPr lang="en-US" dirty="0" smtClean="0"/>
              <a:t>, </a:t>
            </a:r>
            <a:r>
              <a:rPr u="sng" dirty="0" smtClean="0"/>
              <a:t>CSS</a:t>
            </a:r>
            <a:r>
              <a:rPr lang="en-US" dirty="0" smtClean="0"/>
              <a:t> and</a:t>
            </a:r>
            <a:r>
              <a:rPr lang="en-US" u="sng" dirty="0" smtClean="0"/>
              <a:t> Javascript</a:t>
            </a:r>
            <a:r>
              <a:rPr dirty="0" smtClean="0"/>
              <a:t> </a:t>
            </a:r>
            <a:r>
              <a:rPr dirty="0"/>
              <a:t>to change how a webpage </a:t>
            </a:r>
            <a:r>
              <a:rPr u="sng" dirty="0" smtClean="0"/>
              <a:t>looks</a:t>
            </a:r>
            <a:r>
              <a:rPr lang="en-US" u="sng" dirty="0" smtClean="0"/>
              <a:t> </a:t>
            </a:r>
            <a:r>
              <a:rPr lang="en-US" dirty="0" smtClean="0"/>
              <a:t>&amp; </a:t>
            </a:r>
            <a:r>
              <a:rPr lang="en-US" u="sng" dirty="0" smtClean="0"/>
              <a:t>Behaves</a:t>
            </a:r>
            <a:r>
              <a:rPr dirty="0" smtClean="0"/>
              <a:t>.</a:t>
            </a:r>
            <a:endParaRPr dirty="0"/>
          </a:p>
        </p:txBody>
      </p:sp>
      <p:sp>
        <p:nvSpPr>
          <p:cNvPr id="324" name="Shape 324"/>
          <p:cNvSpPr>
            <a:spLocks noGrp="1"/>
          </p:cNvSpPr>
          <p:nvPr>
            <p:ph type="sldNum" sz="quarter" idx="2"/>
          </p:nvPr>
        </p:nvSpPr>
        <p:spPr>
          <a:xfrm>
            <a:off x="12014200" y="739139"/>
            <a:ext cx="187452" cy="4267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Tree>
  </p:cSld>
  <p:clrMapOvr>
    <a:masterClrMapping/>
  </p:clrMapOvr>
  <p:transition xmlns:p14="http://schemas.microsoft.com/office/powerpoint/2010/mai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Shape 96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64" name="Shape 96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65" name="Shape 965"/>
          <p:cNvSpPr>
            <a:spLocks noGrp="1"/>
          </p:cNvSpPr>
          <p:nvPr>
            <p:ph type="body" idx="13"/>
          </p:nvPr>
        </p:nvSpPr>
        <p:spPr>
          <a:prstGeom prst="rect">
            <a:avLst/>
          </a:prstGeom>
        </p:spPr>
        <p:txBody>
          <a:bodyPr/>
          <a:lstStyle/>
          <a:p>
            <a:r>
              <a:t>Web Development Workflow</a:t>
            </a:r>
          </a:p>
        </p:txBody>
      </p:sp>
      <p:sp>
        <p:nvSpPr>
          <p:cNvPr id="966" name="Shape 966"/>
          <p:cNvSpPr>
            <a:spLocks noGrp="1"/>
          </p:cNvSpPr>
          <p:nvPr>
            <p:ph type="title"/>
          </p:nvPr>
        </p:nvSpPr>
        <p:spPr>
          <a:prstGeom prst="rect">
            <a:avLst/>
          </a:prstGeom>
        </p:spPr>
        <p:txBody>
          <a:bodyPr/>
          <a:lstStyle>
            <a:lvl1pPr>
              <a:lnSpc>
                <a:spcPct val="100000"/>
              </a:lnSpc>
            </a:lvl1pPr>
          </a:lstStyle>
          <a:p>
            <a:r>
              <a:t>Testing Code</a:t>
            </a:r>
          </a:p>
        </p:txBody>
      </p:sp>
      <p:sp>
        <p:nvSpPr>
          <p:cNvPr id="967" name="Shape 96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90</a:t>
            </a:fld>
            <a:endParaRPr/>
          </a:p>
        </p:txBody>
      </p:sp>
      <p:sp>
        <p:nvSpPr>
          <p:cNvPr id="968" name="Shape 968"/>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pic>
        <p:nvPicPr>
          <p:cNvPr id="969" name="pasted-image.png"/>
          <p:cNvPicPr>
            <a:picLocks noChangeAspect="1"/>
          </p:cNvPicPr>
          <p:nvPr/>
        </p:nvPicPr>
        <p:blipFill>
          <a:blip r:embed="rId3">
            <a:extLst/>
          </a:blip>
          <a:stretch>
            <a:fillRect/>
          </a:stretch>
        </p:blipFill>
        <p:spPr>
          <a:xfrm>
            <a:off x="3429892" y="2558539"/>
            <a:ext cx="6145016" cy="4105988"/>
          </a:xfrm>
          <a:prstGeom prst="rect">
            <a:avLst/>
          </a:prstGeom>
          <a:ln w="12700">
            <a:miter lim="400000"/>
          </a:ln>
        </p:spPr>
      </p:pic>
    </p:spTree>
  </p:cSld>
  <p:clrMapOvr>
    <a:masterClrMapping/>
  </p:clrMapOvr>
  <p:transition xmlns:p14="http://schemas.microsoft.com/office/powerpoint/2010/mai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Shape 97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74" name="Shape 97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75" name="Shape 975"/>
          <p:cNvSpPr>
            <a:spLocks noGrp="1"/>
          </p:cNvSpPr>
          <p:nvPr>
            <p:ph type="body" idx="13"/>
          </p:nvPr>
        </p:nvSpPr>
        <p:spPr>
          <a:prstGeom prst="rect">
            <a:avLst/>
          </a:prstGeom>
        </p:spPr>
        <p:txBody>
          <a:bodyPr/>
          <a:lstStyle/>
          <a:p>
            <a:r>
              <a:t>Web Development Workflow</a:t>
            </a:r>
          </a:p>
        </p:txBody>
      </p:sp>
      <p:sp>
        <p:nvSpPr>
          <p:cNvPr id="976" name="Shape 976"/>
          <p:cNvSpPr>
            <a:spLocks noGrp="1"/>
          </p:cNvSpPr>
          <p:nvPr>
            <p:ph type="title"/>
          </p:nvPr>
        </p:nvSpPr>
        <p:spPr>
          <a:prstGeom prst="rect">
            <a:avLst/>
          </a:prstGeom>
        </p:spPr>
        <p:txBody>
          <a:bodyPr/>
          <a:lstStyle>
            <a:lvl1pPr>
              <a:lnSpc>
                <a:spcPct val="100000"/>
              </a:lnSpc>
            </a:lvl1pPr>
          </a:lstStyle>
          <a:p>
            <a:r>
              <a:t>In Review</a:t>
            </a:r>
          </a:p>
        </p:txBody>
      </p:sp>
      <p:sp>
        <p:nvSpPr>
          <p:cNvPr id="977" name="Shape 97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91</a:t>
            </a:fld>
            <a:endParaRPr/>
          </a:p>
        </p:txBody>
      </p:sp>
      <p:sp>
        <p:nvSpPr>
          <p:cNvPr id="978" name="Shape 978"/>
          <p:cNvSpPr/>
          <p:nvPr/>
        </p:nvSpPr>
        <p:spPr>
          <a:xfrm>
            <a:off x="5177523" y="2296062"/>
            <a:ext cx="1679514" cy="82161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gn="ctr">
              <a:lnSpc>
                <a:spcPct val="75000"/>
              </a:lnSpc>
              <a:buClr>
                <a:srgbClr val="000000"/>
              </a:buClr>
              <a:defRPr sz="3000" spc="-59">
                <a:latin typeface="+mj-lt"/>
                <a:ea typeface="+mj-ea"/>
                <a:cs typeface="+mj-cs"/>
                <a:sym typeface="PFDinTextCompPro-Bold"/>
              </a:defRPr>
            </a:lvl1pPr>
          </a:lstStyle>
          <a:p>
            <a:r>
              <a:t>DESIGN &amp; SPEC</a:t>
            </a:r>
          </a:p>
        </p:txBody>
      </p:sp>
      <p:sp>
        <p:nvSpPr>
          <p:cNvPr id="979" name="Shape 979"/>
          <p:cNvSpPr/>
          <p:nvPr/>
        </p:nvSpPr>
        <p:spPr>
          <a:xfrm>
            <a:off x="635000" y="2247900"/>
            <a:ext cx="11734800" cy="797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spcBef>
                <a:spcPts val="1000"/>
              </a:spcBef>
              <a:buClrTx/>
              <a:defRPr sz="2800">
                <a:solidFill>
                  <a:srgbClr val="000000"/>
                </a:solidFill>
                <a:uFill>
                  <a:solidFill>
                    <a:srgbClr val="000000"/>
                  </a:solidFill>
                </a:uFill>
              </a:defRPr>
            </a:pPr>
            <a:endParaRPr/>
          </a:p>
          <a:p>
            <a:pPr marL="406400" lvl="1" indent="-203200">
              <a:spcBef>
                <a:spcPts val="1000"/>
              </a:spcBef>
              <a:buClrTx/>
              <a:buSzPct val="70000"/>
              <a:buChar char="•"/>
              <a:defRPr sz="2800">
                <a:solidFill>
                  <a:srgbClr val="000000"/>
                </a:solidFill>
                <a:uFill>
                  <a:solidFill>
                    <a:srgbClr val="000000"/>
                  </a:solidFill>
                </a:uFill>
              </a:defRPr>
            </a:pPr>
            <a:r>
              <a:t>Work with product, design and UX to figure out what we’re building.</a:t>
            </a:r>
          </a:p>
          <a:p>
            <a:pPr marL="406400" lvl="1" indent="-203200">
              <a:spcBef>
                <a:spcPts val="1000"/>
              </a:spcBef>
              <a:buClrTx/>
              <a:buSzPct val="70000"/>
              <a:buChar char="•"/>
              <a:defRPr sz="2800">
                <a:solidFill>
                  <a:srgbClr val="000000"/>
                </a:solidFill>
                <a:uFill>
                  <a:solidFill>
                    <a:srgbClr val="000000"/>
                  </a:solidFill>
                </a:uFill>
              </a:defRPr>
            </a:pPr>
            <a:r>
              <a:t>Turn the high-level concepts from non-technical stakeholders into development-focused tasks.</a:t>
            </a:r>
          </a:p>
          <a:p>
            <a:pPr marL="406400" lvl="1" indent="-203200">
              <a:spcBef>
                <a:spcPts val="1000"/>
              </a:spcBef>
              <a:buClrTx/>
              <a:buSzPct val="70000"/>
              <a:buChar char="•"/>
              <a:defRPr sz="2800">
                <a:solidFill>
                  <a:srgbClr val="000000"/>
                </a:solidFill>
                <a:uFill>
                  <a:solidFill>
                    <a:srgbClr val="000000"/>
                  </a:solidFill>
                </a:uFill>
              </a:defRPr>
            </a:pPr>
            <a:r>
              <a:t>Write HTML, CSS, JS and a backend programming language like Ruby.</a:t>
            </a:r>
          </a:p>
          <a:p>
            <a:pPr marL="406400" lvl="1" indent="-203200">
              <a:spcBef>
                <a:spcPts val="1000"/>
              </a:spcBef>
              <a:buClrTx/>
              <a:buSzPct val="70000"/>
              <a:buChar char="•"/>
              <a:defRPr sz="2800">
                <a:solidFill>
                  <a:srgbClr val="000000"/>
                </a:solidFill>
                <a:uFill>
                  <a:solidFill>
                    <a:srgbClr val="000000"/>
                  </a:solidFill>
                </a:uFill>
              </a:defRPr>
            </a:pPr>
            <a:r>
              <a:t>Use a version control system like git to track our progress, “save game” and merge our code changes with other developers’</a:t>
            </a:r>
          </a:p>
          <a:p>
            <a:pPr marL="406400" lvl="1" indent="-203200">
              <a:spcBef>
                <a:spcPts val="1000"/>
              </a:spcBef>
              <a:buClrTx/>
              <a:buSzPct val="70000"/>
              <a:buChar char="•"/>
              <a:defRPr sz="2800">
                <a:solidFill>
                  <a:srgbClr val="000000"/>
                </a:solidFill>
                <a:uFill>
                  <a:solidFill>
                    <a:srgbClr val="000000"/>
                  </a:solidFill>
                </a:uFill>
              </a:defRPr>
            </a:pPr>
            <a:r>
              <a:t>Write and run tests to ensure our new code doesn’t introduce bugs.</a:t>
            </a:r>
          </a:p>
          <a:p>
            <a:pPr marL="406400" lvl="1" indent="-203200">
              <a:spcBef>
                <a:spcPts val="1000"/>
              </a:spcBef>
              <a:buClrTx/>
              <a:buSzPct val="70000"/>
              <a:buChar char="•"/>
              <a:defRPr sz="2800">
                <a:solidFill>
                  <a:srgbClr val="000000"/>
                </a:solidFill>
                <a:uFill>
                  <a:solidFill>
                    <a:srgbClr val="000000"/>
                  </a:solidFill>
                </a:uFill>
              </a:defRPr>
            </a:pPr>
            <a:r>
              <a:t>Profit!</a:t>
            </a:r>
          </a:p>
          <a:p>
            <a:pPr>
              <a:spcBef>
                <a:spcPts val="1000"/>
              </a:spcBef>
              <a:buClr>
                <a:srgbClr val="000000"/>
              </a:buClr>
              <a:defRPr sz="2800">
                <a:solidFill>
                  <a:srgbClr val="000000"/>
                </a:solidFill>
                <a:uFill>
                  <a:solidFill>
                    <a:srgbClr val="000000"/>
                  </a:solidFill>
                </a:uFill>
              </a:defRPr>
            </a:pPr>
            <a:endParaRPr/>
          </a:p>
          <a:p>
            <a:pPr>
              <a:spcBef>
                <a:spcPts val="1000"/>
              </a:spcBef>
              <a:buClrTx/>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Font typeface="Lucida Grande"/>
              <a:buChar char="‣"/>
              <a:defRPr sz="2800">
                <a:solidFill>
                  <a:srgbClr val="000000"/>
                </a:solidFill>
                <a:uFill>
                  <a:solidFill>
                    <a:srgbClr val="000000"/>
                  </a:solidFill>
                </a:uFill>
              </a:defRPr>
            </a:pPr>
            <a:endParaRPr/>
          </a:p>
        </p:txBody>
      </p:sp>
    </p:spTree>
  </p:cSld>
  <p:clrMapOvr>
    <a:masterClrMapping/>
  </p:clrMapOvr>
  <p:transition xmlns:p14="http://schemas.microsoft.com/office/powerpoint/2010/mai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Shape 983"/>
          <p:cNvSpPr/>
          <p:nvPr/>
        </p:nvSpPr>
        <p:spPr>
          <a:xfrm>
            <a:off x="635000" y="6350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84" name="Shape 984"/>
          <p:cNvSpPr/>
          <p:nvPr/>
        </p:nvSpPr>
        <p:spPr>
          <a:xfrm>
            <a:off x="635000" y="1219200"/>
            <a:ext cx="11734800" cy="11"/>
          </a:xfrm>
          <a:prstGeom prst="line">
            <a:avLst/>
          </a:prstGeom>
          <a:ln w="6350">
            <a:solidFill>
              <a:srgbClr val="000000"/>
            </a:solidFill>
            <a:miter lim="400000"/>
          </a:ln>
        </p:spPr>
        <p:txBody>
          <a:bodyPr lIns="0" tIns="0" rIns="0" bIns="0"/>
          <a:lstStyle/>
          <a:p>
            <a:pPr defTabSz="457200">
              <a:buClrTx/>
              <a:defRPr sz="1200">
                <a:solidFill>
                  <a:srgbClr val="000000"/>
                </a:solidFill>
                <a:uFillTx/>
                <a:latin typeface="Helvetica"/>
                <a:ea typeface="Helvetica"/>
                <a:cs typeface="Helvetica"/>
                <a:sym typeface="Helvetica"/>
              </a:defRPr>
            </a:pPr>
            <a:endParaRPr/>
          </a:p>
        </p:txBody>
      </p:sp>
      <p:sp>
        <p:nvSpPr>
          <p:cNvPr id="985" name="Shape 985"/>
          <p:cNvSpPr>
            <a:spLocks noGrp="1"/>
          </p:cNvSpPr>
          <p:nvPr>
            <p:ph type="body" idx="13"/>
          </p:nvPr>
        </p:nvSpPr>
        <p:spPr>
          <a:prstGeom prst="rect">
            <a:avLst/>
          </a:prstGeom>
        </p:spPr>
        <p:txBody>
          <a:bodyPr/>
          <a:lstStyle/>
          <a:p>
            <a:r>
              <a:t>REVIEW</a:t>
            </a:r>
          </a:p>
        </p:txBody>
      </p:sp>
      <p:sp>
        <p:nvSpPr>
          <p:cNvPr id="986" name="Shape 986"/>
          <p:cNvSpPr>
            <a:spLocks noGrp="1"/>
          </p:cNvSpPr>
          <p:nvPr>
            <p:ph type="title"/>
          </p:nvPr>
        </p:nvSpPr>
        <p:spPr>
          <a:prstGeom prst="rect">
            <a:avLst/>
          </a:prstGeom>
        </p:spPr>
        <p:txBody>
          <a:bodyPr/>
          <a:lstStyle>
            <a:lvl1pPr>
              <a:lnSpc>
                <a:spcPct val="100000"/>
              </a:lnSpc>
            </a:lvl1pPr>
          </a:lstStyle>
          <a:p>
            <a:r>
              <a:t>WHAT WE LEARNED today:</a:t>
            </a:r>
          </a:p>
        </p:txBody>
      </p:sp>
      <p:sp>
        <p:nvSpPr>
          <p:cNvPr id="987" name="Shape 987"/>
          <p:cNvSpPr>
            <a:spLocks noGrp="1"/>
          </p:cNvSpPr>
          <p:nvPr>
            <p:ph type="sldNum" sz="quarter" idx="2"/>
          </p:nvPr>
        </p:nvSpPr>
        <p:spPr>
          <a:xfrm>
            <a:off x="12014200" y="736600"/>
            <a:ext cx="362204" cy="431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92</a:t>
            </a:fld>
            <a:endParaRPr/>
          </a:p>
        </p:txBody>
      </p:sp>
      <p:sp>
        <p:nvSpPr>
          <p:cNvPr id="988" name="Shape 988"/>
          <p:cNvSpPr/>
          <p:nvPr/>
        </p:nvSpPr>
        <p:spPr>
          <a:xfrm>
            <a:off x="635000" y="2247900"/>
            <a:ext cx="11734800" cy="7975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spcBef>
                <a:spcPts val="1000"/>
              </a:spcBef>
              <a:buClrTx/>
              <a:defRPr sz="2800">
                <a:solidFill>
                  <a:srgbClr val="000000"/>
                </a:solidFill>
                <a:uFill>
                  <a:solidFill>
                    <a:srgbClr val="000000"/>
                  </a:solidFill>
                </a:uFill>
              </a:defRPr>
            </a:pPr>
            <a:endParaRPr/>
          </a:p>
          <a:p>
            <a:pPr marL="406400" lvl="1" indent="-203200">
              <a:spcBef>
                <a:spcPts val="1000"/>
              </a:spcBef>
              <a:buClrTx/>
              <a:buSzPct val="70000"/>
              <a:buChar char="•"/>
              <a:defRPr sz="2800">
                <a:solidFill>
                  <a:srgbClr val="000000"/>
                </a:solidFill>
                <a:uFill>
                  <a:solidFill>
                    <a:srgbClr val="000000"/>
                  </a:solidFill>
                </a:uFill>
              </a:defRPr>
            </a:pPr>
            <a:r>
              <a:t>How backends work and what they can do.</a:t>
            </a:r>
          </a:p>
          <a:p>
            <a:pPr marL="406400" lvl="1" indent="-203200">
              <a:spcBef>
                <a:spcPts val="1000"/>
              </a:spcBef>
              <a:buClrTx/>
              <a:buSzPct val="70000"/>
              <a:buChar char="•"/>
              <a:defRPr sz="2800">
                <a:solidFill>
                  <a:srgbClr val="000000"/>
                </a:solidFill>
                <a:uFill>
                  <a:solidFill>
                    <a:srgbClr val="000000"/>
                  </a:solidFill>
                </a:uFill>
              </a:defRPr>
            </a:pPr>
            <a:r>
              <a:t>Some basic ruby programming tasks.</a:t>
            </a:r>
          </a:p>
          <a:p>
            <a:pPr marL="406400" lvl="1" indent="-203200">
              <a:spcBef>
                <a:spcPts val="1000"/>
              </a:spcBef>
              <a:buClrTx/>
              <a:buSzPct val="70000"/>
              <a:buChar char="•"/>
              <a:defRPr sz="2800">
                <a:solidFill>
                  <a:srgbClr val="000000"/>
                </a:solidFill>
                <a:uFill>
                  <a:solidFill>
                    <a:srgbClr val="000000"/>
                  </a:solidFill>
                </a:uFill>
              </a:defRPr>
            </a:pPr>
            <a:r>
              <a:t>How to write our own backend logic, using a web framework.</a:t>
            </a:r>
          </a:p>
          <a:p>
            <a:pPr marL="406400" lvl="1" indent="-203200">
              <a:spcBef>
                <a:spcPts val="1000"/>
              </a:spcBef>
              <a:buClrTx/>
              <a:buSzPct val="70000"/>
              <a:buChar char="•"/>
              <a:defRPr sz="2800">
                <a:solidFill>
                  <a:srgbClr val="000000"/>
                </a:solidFill>
                <a:uFill>
                  <a:solidFill>
                    <a:srgbClr val="000000"/>
                  </a:solidFill>
                </a:uFill>
              </a:defRPr>
            </a:pPr>
            <a:r>
              <a:t>The basic day-to-day tasks of the average web developer.</a:t>
            </a:r>
          </a:p>
          <a:p>
            <a:pPr>
              <a:spcBef>
                <a:spcPts val="1000"/>
              </a:spcBef>
              <a:buClr>
                <a:srgbClr val="000000"/>
              </a:buClr>
              <a:defRPr sz="2800">
                <a:solidFill>
                  <a:srgbClr val="000000"/>
                </a:solidFill>
                <a:uFill>
                  <a:solidFill>
                    <a:srgbClr val="000000"/>
                  </a:solidFill>
                </a:uFill>
              </a:defRPr>
            </a:pPr>
            <a:endParaRPr/>
          </a:p>
          <a:p>
            <a:pPr>
              <a:spcBef>
                <a:spcPts val="1000"/>
              </a:spcBef>
              <a:buClrTx/>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Char char="•"/>
              <a:defRPr sz="2800">
                <a:solidFill>
                  <a:srgbClr val="000000"/>
                </a:solidFill>
                <a:uFill>
                  <a:solidFill>
                    <a:srgbClr val="000000"/>
                  </a:solidFill>
                </a:uFill>
              </a:defRPr>
            </a:pPr>
            <a:endParaRPr/>
          </a:p>
          <a:p>
            <a:pPr marL="203200" indent="-203200">
              <a:spcBef>
                <a:spcPts val="1000"/>
              </a:spcBef>
              <a:buClr>
                <a:srgbClr val="000000"/>
              </a:buClr>
              <a:buSzPct val="70000"/>
              <a:buFont typeface="Lucida Grande"/>
              <a:buChar char="‣"/>
              <a:defRPr sz="2800">
                <a:solidFill>
                  <a:srgbClr val="000000"/>
                </a:solidFill>
                <a:uFill>
                  <a:solidFill>
                    <a:srgbClr val="000000"/>
                  </a:solidFill>
                </a:uFill>
              </a:defRPr>
            </a:pPr>
            <a:endParaRPr/>
          </a:p>
        </p:txBody>
      </p:sp>
    </p:spTree>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FDinTextCompPro-Bold"/>
        <a:ea typeface="PFDinTextCompPro-Bold"/>
        <a:cs typeface="PFDinTextCompPro-Bold"/>
      </a:majorFont>
      <a:minorFont>
        <a:latin typeface="News706BT-RomanC"/>
        <a:ea typeface="News706BT-RomanC"/>
        <a:cs typeface="News706BT-RomanC"/>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
            <a:srgbClr val="FFFFFF"/>
          </a:buClr>
          <a:buSzTx/>
          <a:buFontTx/>
          <a:buNone/>
          <a:tabLst/>
          <a:defRPr kumimoji="0"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FDinTextCompPro-Bold"/>
        <a:ea typeface="PFDinTextCompPro-Bold"/>
        <a:cs typeface="PFDinTextCompPro-Bold"/>
      </a:majorFont>
      <a:minorFont>
        <a:latin typeface="News706BT-RomanC"/>
        <a:ea typeface="News706BT-RomanC"/>
        <a:cs typeface="News706BT-RomanC"/>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
            <a:srgbClr val="FFFFFF"/>
          </a:buClr>
          <a:buSzTx/>
          <a:buFontTx/>
          <a:buNone/>
          <a:tabLst/>
          <a:defRPr kumimoji="0" sz="5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308100" rtl="0" fontAlgn="auto" latinLnBrk="0" hangingPunct="0">
          <a:lnSpc>
            <a:spcPct val="100000"/>
          </a:lnSpc>
          <a:spcBef>
            <a:spcPts val="0"/>
          </a:spcBef>
          <a:spcAft>
            <a:spcPts val="0"/>
          </a:spcAft>
          <a:buClr>
            <a:srgbClr val="FFFFFF"/>
          </a:buClr>
          <a:buSzTx/>
          <a:buFontTx/>
          <a:buNone/>
          <a:tabLst/>
          <a:defRPr kumimoji="0" sz="2400" b="0" i="0" u="none" strike="noStrike" cap="none" spc="0" normalizeH="0" baseline="0">
            <a:ln>
              <a:noFill/>
            </a:ln>
            <a:solidFill>
              <a:srgbClr val="FFFFFF"/>
            </a:solidFill>
            <a:effectLst/>
            <a:uFill>
              <a:solidFill>
                <a:srgbClr val="FFFFFF"/>
              </a:solidFill>
            </a:uFill>
            <a:latin typeface="+mn-lt"/>
            <a:ea typeface="+mn-ea"/>
            <a:cs typeface="+mn-cs"/>
            <a:sym typeface="News706BT-Roman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119</TotalTime>
  <Words>5193</Words>
  <Application>Microsoft Macintosh PowerPoint</Application>
  <PresentationFormat>Custom</PresentationFormat>
  <Paragraphs>806</Paragraphs>
  <Slides>92</Slides>
  <Notes>69</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White</vt:lpstr>
      <vt:lpstr>PowerPoint Presentation</vt:lpstr>
      <vt:lpstr>PowerPoint Presentation</vt:lpstr>
      <vt:lpstr>PowerPoint Presentation</vt:lpstr>
      <vt:lpstr>PowerPoint Presentation</vt:lpstr>
      <vt:lpstr>What are some of your goals?</vt:lpstr>
      <vt:lpstr>By the end of this course, you should be able to…</vt:lpstr>
      <vt:lpstr>...explain what programming is.</vt:lpstr>
      <vt:lpstr>...explain the client-server model and the DIFFERENCE BETWEEN THE “FRONT” &amp; “BACK” ENDS.</vt:lpstr>
      <vt:lpstr>...write HTML, CSS and Javascript to change how a webpage looks &amp; Behaves.</vt:lpstr>
      <vt:lpstr>...Use Chrome’s Developer Tools to inspect a website and learn how its frontend works</vt:lpstr>
      <vt:lpstr>...explain how to Interact with an API and 2 reasons why you might want to use one.</vt:lpstr>
      <vt:lpstr>...explain the day-to-day workflow of the average developer.</vt:lpstr>
      <vt:lpstr>PowerPoint Presentation</vt:lpstr>
      <vt:lpstr>PowerPoint Presentation</vt:lpstr>
      <vt:lpstr>PowerPoint Presentation</vt:lpstr>
      <vt:lpstr> A set of instructions. A recipe. A step by step process. </vt:lpstr>
      <vt:lpstr>Programming languages   </vt:lpstr>
      <vt:lpstr>WHAT are some programs you use?</vt:lpstr>
      <vt:lpstr>WHAT DO PROGRAMS ACTUALLY DO?</vt:lpstr>
      <vt:lpstr>What can I build?</vt:lpstr>
      <vt:lpstr>What can I build?</vt:lpstr>
      <vt:lpstr>PowerPoint Presentation</vt:lpstr>
      <vt:lpstr>What happens when you Visit a URL?</vt:lpstr>
      <vt:lpstr>How the web works</vt:lpstr>
      <vt:lpstr>What does a request look like?</vt:lpstr>
      <vt:lpstr>What does a request look like?</vt:lpstr>
      <vt:lpstr>BROWSERS</vt:lpstr>
      <vt:lpstr>Front-End vs. Back-END</vt:lpstr>
      <vt:lpstr>Front-End vs. Back-END</vt:lpstr>
      <vt:lpstr>Front-End vs. Back-END</vt:lpstr>
      <vt:lpstr>What happens when you Visit a URL?</vt:lpstr>
      <vt:lpstr>PowerPoint Presentation</vt:lpstr>
      <vt:lpstr>Hypertext Markup Language</vt:lpstr>
      <vt:lpstr>Hypertext Markup Language</vt:lpstr>
      <vt:lpstr>Hypertext Markup Language</vt:lpstr>
      <vt:lpstr>Hypertext Markup Language</vt:lpstr>
      <vt:lpstr>Nesting</vt:lpstr>
      <vt:lpstr>Cascading Style sheets</vt:lpstr>
      <vt:lpstr>Cascading Style sheets</vt:lpstr>
      <vt:lpstr>Javascript</vt:lpstr>
      <vt:lpstr>JAVASCRIPT</vt:lpstr>
      <vt:lpstr>PowerPoint Presentation</vt:lpstr>
      <vt:lpstr>HTML, CSS, &amp; JS</vt:lpstr>
      <vt:lpstr>View Source</vt:lpstr>
      <vt:lpstr>WEB INSPECTOR</vt:lpstr>
      <vt:lpstr>PowerPoint Presentation</vt:lpstr>
      <vt:lpstr>WHAT WE LEARNED:</vt:lpstr>
      <vt:lpstr>RESOURCES</vt:lpstr>
      <vt:lpstr>PowerPoint Presentation</vt:lpstr>
      <vt:lpstr>WHAT WE LEARNED, Yesterday:</vt:lpstr>
      <vt:lpstr>PowerPoint Presentation</vt:lpstr>
      <vt:lpstr>PowerPoint Presentation</vt:lpstr>
      <vt:lpstr>Writing HTML, CSS and JS by hand</vt:lpstr>
      <vt:lpstr>What if your site has tons of pages?</vt:lpstr>
      <vt:lpstr>(SOME) Backends do a lot of things</vt:lpstr>
      <vt:lpstr>BACKENDS RECEIVE HTTP REQUESTS</vt:lpstr>
      <vt:lpstr>Backends must always return HTML, CSS &amp; JS to the Browser, in order for The browser to render the frontend for a USER</vt:lpstr>
      <vt:lpstr>What we need</vt:lpstr>
      <vt:lpstr>What are Libraries and frameworks?</vt:lpstr>
      <vt:lpstr>Open Source Software</vt:lpstr>
      <vt:lpstr>PowerPoint Presentation</vt:lpstr>
      <vt:lpstr>What is an API?</vt:lpstr>
      <vt:lpstr>A way for one computer system to talk to another computer system</vt:lpstr>
      <vt:lpstr>A way for one computer system to talk to another computer system</vt:lpstr>
      <vt:lpstr>What are some APIs You’ve heard of?</vt:lpstr>
      <vt:lpstr>What are some APIs You’ve heard of?</vt:lpstr>
      <vt:lpstr>Let’s Look at an example</vt:lpstr>
      <vt:lpstr>Let’s Look at an example</vt:lpstr>
      <vt:lpstr>Why you would use an API</vt:lpstr>
      <vt:lpstr>How do APIs WORK?</vt:lpstr>
      <vt:lpstr>How do APIs WORK?</vt:lpstr>
      <vt:lpstr>Difference between BACKEND AND API?</vt:lpstr>
      <vt:lpstr>Difference between BACKEND AND API?</vt:lpstr>
      <vt:lpstr>Difference between BACKEND AND API?</vt:lpstr>
      <vt:lpstr>JAVASCRIPT OBJECT NOTATION (JSON)</vt:lpstr>
      <vt:lpstr>JAVASCRIPT OBJECT NOTATION (JSON)</vt:lpstr>
      <vt:lpstr>JAVASCRIPT OBJECT NOTATION (JSON)</vt:lpstr>
      <vt:lpstr>PowerPoint Presentation</vt:lpstr>
      <vt:lpstr>PowerPoint Presentation</vt:lpstr>
      <vt:lpstr>stages of web development</vt:lpstr>
      <vt:lpstr>Waterfall </vt:lpstr>
      <vt:lpstr>AGILE</vt:lpstr>
      <vt:lpstr>Product, Design &amp; UX</vt:lpstr>
      <vt:lpstr>Engineering &amp; Development</vt:lpstr>
      <vt:lpstr>Task Management</vt:lpstr>
      <vt:lpstr>Saving &amp; Collaborating on Code</vt:lpstr>
      <vt:lpstr>Saving &amp; Collaborating on Code</vt:lpstr>
      <vt:lpstr>Saving &amp; Collaborating on Code</vt:lpstr>
      <vt:lpstr>Testing Code</vt:lpstr>
      <vt:lpstr>Testing Code</vt:lpstr>
      <vt:lpstr>In Review</vt:lpstr>
      <vt:lpstr>WHAT WE LEARNED today: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Sarah Goliger</cp:lastModifiedBy>
  <cp:revision>30</cp:revision>
  <dcterms:modified xsi:type="dcterms:W3CDTF">2016-12-16T00:16:38Z</dcterms:modified>
</cp:coreProperties>
</file>